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64" r:id="rId3"/>
    <p:sldId id="270" r:id="rId4"/>
    <p:sldId id="271" r:id="rId5"/>
    <p:sldId id="272" r:id="rId6"/>
    <p:sldId id="258" r:id="rId7"/>
    <p:sldId id="259" r:id="rId8"/>
    <p:sldId id="273" r:id="rId9"/>
    <p:sldId id="274" r:id="rId10"/>
    <p:sldId id="275" r:id="rId11"/>
    <p:sldId id="262" r:id="rId12"/>
    <p:sldId id="263" r:id="rId13"/>
    <p:sldId id="276" r:id="rId14"/>
    <p:sldId id="261" r:id="rId15"/>
    <p:sldId id="265" r:id="rId16"/>
    <p:sldId id="267" r:id="rId17"/>
    <p:sldId id="266" r:id="rId18"/>
    <p:sldId id="268" r:id="rId19"/>
    <p:sldId id="269" r:id="rId20"/>
    <p:sldId id="277" r:id="rId21"/>
    <p:sldId id="278" r:id="rId22"/>
    <p:sldId id="280" r:id="rId23"/>
    <p:sldId id="257" r:id="rId24"/>
    <p:sldId id="281" r:id="rId25"/>
    <p:sldId id="282" r:id="rId26"/>
    <p:sldId id="260"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43" y="6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lnSpc>
                <a:spcPct val="110000"/>
              </a:lnSpc>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2/7/2021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4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2/7/2021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5484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2/7/2021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878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2/7/2021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377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2/7/2021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25156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2/7/2021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1882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2/7/2021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086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2/7/2021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709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2/7/2021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70188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2/7/2021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3604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2/7/2021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6264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lIns="109728" tIns="109728" rIns="109728" bIns="91440" anchor="ctr"/>
          <a:lstStyle>
            <a:lvl1pPr algn="l">
              <a:defRPr sz="900" spc="50">
                <a:solidFill>
                  <a:schemeClr val="bg1">
                    <a:alpha val="60000"/>
                  </a:schemeClr>
                </a:solidFill>
                <a:latin typeface="+mn-lt"/>
              </a:defRPr>
            </a:lvl1pPr>
          </a:lstStyle>
          <a:p>
            <a:fld id="{57E0CF6C-748E-4B7A-BC8B-3011EF78ED13}" type="datetime1">
              <a:rPr lang="en-US" smtClean="0"/>
              <a:pPr/>
              <a:t>2/7/2021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lIns="109728" tIns="109728" rIns="109728" bIns="91440" anchor="ctr"/>
          <a:lstStyle>
            <a:lvl1pPr algn="ctr">
              <a:defRPr sz="900" spc="5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lIns="109728" tIns="109728" rIns="109728" bIns="9144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3973295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01" r:id="rId3"/>
    <p:sldLayoutId id="2147483702" r:id="rId4"/>
    <p:sldLayoutId id="2147483703" r:id="rId5"/>
    <p:sldLayoutId id="2147483704" r:id="rId6"/>
    <p:sldLayoutId id="2147483705" r:id="rId7"/>
    <p:sldLayoutId id="2147483709" r:id="rId8"/>
    <p:sldLayoutId id="2147483706" r:id="rId9"/>
    <p:sldLayoutId id="2147483707" r:id="rId10"/>
    <p:sldLayoutId id="2147483708" r:id="rId11"/>
  </p:sldLayoutIdLst>
  <p:hf sldNum="0" hdr="0" ftr="0" dt="0"/>
  <p:txStyles>
    <p:titleStyle>
      <a:lvl1pPr algn="l" defTabSz="914400" rtl="0" eaLnBrk="1" latinLnBrk="0" hangingPunct="1">
        <a:lnSpc>
          <a:spcPct val="100000"/>
        </a:lnSpc>
        <a:spcBef>
          <a:spcPct val="0"/>
        </a:spcBef>
        <a:buNone/>
        <a:defRPr sz="4400" b="1" kern="1200" spc="140">
          <a:solidFill>
            <a:schemeClr val="bg1"/>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accent1"/>
        </a:buClr>
        <a:buFont typeface="Arial" panose="020B0604020202020204" pitchFamily="34" charset="0"/>
        <a:buChar char="•"/>
        <a:defRPr sz="2400" kern="1200" spc="70">
          <a:solidFill>
            <a:schemeClr val="bg1"/>
          </a:solidFill>
          <a:latin typeface="+mn-lt"/>
          <a:ea typeface="+mn-ea"/>
          <a:cs typeface="+mn-cs"/>
        </a:defRPr>
      </a:lvl1pPr>
      <a:lvl2pPr marL="685800" indent="-228600" algn="l" defTabSz="914400" rtl="0" eaLnBrk="1" latinLnBrk="0" hangingPunct="1">
        <a:lnSpc>
          <a:spcPct val="114000"/>
        </a:lnSpc>
        <a:spcBef>
          <a:spcPts val="500"/>
        </a:spcBef>
        <a:buClr>
          <a:schemeClr val="accent1"/>
        </a:buClr>
        <a:buFont typeface="Arial" panose="020B0604020202020204" pitchFamily="34" charset="0"/>
        <a:buChar char="•"/>
        <a:defRPr sz="2000" kern="1200" spc="70">
          <a:solidFill>
            <a:schemeClr val="bg1"/>
          </a:solidFill>
          <a:latin typeface="+mn-lt"/>
          <a:ea typeface="+mn-ea"/>
          <a:cs typeface="+mn-cs"/>
        </a:defRPr>
      </a:lvl2pPr>
      <a:lvl3pPr marL="1143000" indent="-228600" algn="l" defTabSz="914400" rtl="0" eaLnBrk="1" latinLnBrk="0" hangingPunct="1">
        <a:lnSpc>
          <a:spcPct val="114000"/>
        </a:lnSpc>
        <a:spcBef>
          <a:spcPts val="500"/>
        </a:spcBef>
        <a:buClr>
          <a:schemeClr val="accent1"/>
        </a:buClr>
        <a:buFont typeface="Arial" panose="020B0604020202020204" pitchFamily="34" charset="0"/>
        <a:buChar char="•"/>
        <a:defRPr sz="1800" kern="1200" spc="70">
          <a:solidFill>
            <a:schemeClr val="bg1"/>
          </a:solidFill>
          <a:latin typeface="+mn-lt"/>
          <a:ea typeface="+mn-ea"/>
          <a:cs typeface="+mn-cs"/>
        </a:defRPr>
      </a:lvl3pPr>
      <a:lvl4pPr marL="1600200" indent="-228600" algn="l" defTabSz="914400" rtl="0" eaLnBrk="1" latinLnBrk="0" hangingPunct="1">
        <a:lnSpc>
          <a:spcPct val="114000"/>
        </a:lnSpc>
        <a:spcBef>
          <a:spcPts val="500"/>
        </a:spcBef>
        <a:buClr>
          <a:schemeClr val="accent1"/>
        </a:buClr>
        <a:buFont typeface="Arial" panose="020B0604020202020204" pitchFamily="34" charset="0"/>
        <a:buChar char="•"/>
        <a:defRPr sz="1600" kern="1200" spc="70">
          <a:solidFill>
            <a:schemeClr val="bg1"/>
          </a:solidFill>
          <a:latin typeface="+mn-lt"/>
          <a:ea typeface="+mn-ea"/>
          <a:cs typeface="+mn-cs"/>
        </a:defRPr>
      </a:lvl4pPr>
      <a:lvl5pPr marL="2057400" indent="-228600" algn="l" defTabSz="914400" rtl="0" eaLnBrk="1" latinLnBrk="0" hangingPunct="1">
        <a:lnSpc>
          <a:spcPct val="114000"/>
        </a:lnSpc>
        <a:spcBef>
          <a:spcPts val="500"/>
        </a:spcBef>
        <a:buClr>
          <a:schemeClr val="accent1"/>
        </a:buClr>
        <a:buFont typeface="Arial" panose="020B0604020202020204" pitchFamily="34" charset="0"/>
        <a:buChar char="•"/>
        <a:defRPr sz="1600" kern="1200" spc="7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제목 1">
            <a:extLst>
              <a:ext uri="{FF2B5EF4-FFF2-40B4-BE49-F238E27FC236}">
                <a16:creationId xmlns:a16="http://schemas.microsoft.com/office/drawing/2014/main" id="{E8E4A598-4260-4FC3-A6D4-F2A99F09ED86}"/>
              </a:ext>
            </a:extLst>
          </p:cNvPr>
          <p:cNvSpPr>
            <a:spLocks noGrp="1"/>
          </p:cNvSpPr>
          <p:nvPr>
            <p:ph type="ctrTitle"/>
          </p:nvPr>
        </p:nvSpPr>
        <p:spPr>
          <a:xfrm>
            <a:off x="838200" y="513189"/>
            <a:ext cx="5797883" cy="2667000"/>
          </a:xfrm>
        </p:spPr>
        <p:txBody>
          <a:bodyPr anchor="b">
            <a:normAutofit/>
          </a:bodyPr>
          <a:lstStyle/>
          <a:p>
            <a:pPr algn="l"/>
            <a:r>
              <a:rPr lang="en-US" altLang="ko-KR">
                <a:solidFill>
                  <a:schemeClr val="tx2"/>
                </a:solidFill>
              </a:rPr>
              <a:t>RASA </a:t>
            </a:r>
            <a:r>
              <a:rPr lang="ko-KR" altLang="en-US">
                <a:solidFill>
                  <a:schemeClr val="tx2"/>
                </a:solidFill>
              </a:rPr>
              <a:t>챗봇</a:t>
            </a:r>
          </a:p>
        </p:txBody>
      </p:sp>
      <p:sp>
        <p:nvSpPr>
          <p:cNvPr id="3" name="부제목 2">
            <a:extLst>
              <a:ext uri="{FF2B5EF4-FFF2-40B4-BE49-F238E27FC236}">
                <a16:creationId xmlns:a16="http://schemas.microsoft.com/office/drawing/2014/main" id="{3D30FC86-A294-4B8B-87A0-659EE7612928}"/>
              </a:ext>
            </a:extLst>
          </p:cNvPr>
          <p:cNvSpPr>
            <a:spLocks noGrp="1"/>
          </p:cNvSpPr>
          <p:nvPr>
            <p:ph type="subTitle" idx="1"/>
          </p:nvPr>
        </p:nvSpPr>
        <p:spPr>
          <a:xfrm>
            <a:off x="838200" y="3408788"/>
            <a:ext cx="5797882" cy="1785690"/>
          </a:xfrm>
        </p:spPr>
        <p:txBody>
          <a:bodyPr anchor="t">
            <a:normAutofit/>
          </a:bodyPr>
          <a:lstStyle/>
          <a:p>
            <a:pPr algn="l">
              <a:lnSpc>
                <a:spcPct val="104000"/>
              </a:lnSpc>
            </a:pPr>
            <a:r>
              <a:rPr lang="en-US" altLang="ko-KR" sz="1900" dirty="0">
                <a:solidFill>
                  <a:schemeClr val="tx2"/>
                </a:solidFill>
              </a:rPr>
              <a:t>2019112097 </a:t>
            </a:r>
            <a:r>
              <a:rPr lang="ko-KR" altLang="en-US" sz="1900" dirty="0" err="1">
                <a:solidFill>
                  <a:schemeClr val="tx2"/>
                </a:solidFill>
              </a:rPr>
              <a:t>이윤표</a:t>
            </a:r>
            <a:endParaRPr lang="en-US" altLang="ko-KR" sz="1900" dirty="0">
              <a:solidFill>
                <a:schemeClr val="tx2"/>
              </a:solidFill>
            </a:endParaRPr>
          </a:p>
          <a:p>
            <a:pPr algn="l">
              <a:lnSpc>
                <a:spcPct val="104000"/>
              </a:lnSpc>
            </a:pPr>
            <a:r>
              <a:rPr lang="en-US" altLang="ko-KR" sz="1900" dirty="0">
                <a:solidFill>
                  <a:schemeClr val="tx2"/>
                </a:solidFill>
              </a:rPr>
              <a:t>2017112234 </a:t>
            </a:r>
            <a:r>
              <a:rPr lang="ko-KR" altLang="en-US" sz="1900" dirty="0">
                <a:solidFill>
                  <a:schemeClr val="tx2"/>
                </a:solidFill>
              </a:rPr>
              <a:t>박상준</a:t>
            </a:r>
            <a:endParaRPr lang="en-US" altLang="ko-KR" sz="1900" dirty="0">
              <a:solidFill>
                <a:schemeClr val="tx2"/>
              </a:solidFill>
            </a:endParaRPr>
          </a:p>
          <a:p>
            <a:pPr algn="l">
              <a:lnSpc>
                <a:spcPct val="104000"/>
              </a:lnSpc>
            </a:pPr>
            <a:r>
              <a:rPr lang="en-US" altLang="ko-KR" sz="1900" dirty="0">
                <a:solidFill>
                  <a:schemeClr val="tx2"/>
                </a:solidFill>
              </a:rPr>
              <a:t>2016112600 </a:t>
            </a:r>
            <a:r>
              <a:rPr lang="ko-KR" altLang="en-US" sz="1900" dirty="0">
                <a:solidFill>
                  <a:schemeClr val="tx2"/>
                </a:solidFill>
              </a:rPr>
              <a:t>이동영</a:t>
            </a:r>
            <a:endParaRPr lang="en-US" altLang="ko-KR" sz="1900" dirty="0">
              <a:solidFill>
                <a:schemeClr val="tx2"/>
              </a:solidFill>
            </a:endParaRPr>
          </a:p>
          <a:p>
            <a:pPr algn="l">
              <a:lnSpc>
                <a:spcPct val="104000"/>
              </a:lnSpc>
            </a:pPr>
            <a:r>
              <a:rPr lang="en-US" altLang="ko-KR" sz="1900" dirty="0">
                <a:solidFill>
                  <a:schemeClr val="tx2"/>
                </a:solidFill>
              </a:rPr>
              <a:t>2017</a:t>
            </a:r>
            <a:endParaRPr lang="ko-KR" altLang="en-US" sz="1900" dirty="0">
              <a:solidFill>
                <a:schemeClr val="tx2"/>
              </a:solidFill>
            </a:endParaRPr>
          </a:p>
        </p:txBody>
      </p:sp>
      <p:pic>
        <p:nvPicPr>
          <p:cNvPr id="4" name="Picture 3" descr="브러시, 도구이(가) 표시된 사진&#10;&#10;자동 생성된 설명">
            <a:extLst>
              <a:ext uri="{FF2B5EF4-FFF2-40B4-BE49-F238E27FC236}">
                <a16:creationId xmlns:a16="http://schemas.microsoft.com/office/drawing/2014/main" id="{3EEF8B99-F560-425E-8B32-F3584A2C99D9}"/>
              </a:ext>
            </a:extLst>
          </p:cNvPr>
          <p:cNvPicPr>
            <a:picLocks noChangeAspect="1"/>
          </p:cNvPicPr>
          <p:nvPr/>
        </p:nvPicPr>
        <p:blipFill rotWithShape="1">
          <a:blip r:embed="rId2"/>
          <a:srcRect l="21988" r="16182"/>
          <a:stretch/>
        </p:blipFill>
        <p:spPr>
          <a:xfrm>
            <a:off x="7162800" y="10"/>
            <a:ext cx="5029200" cy="5693802"/>
          </a:xfrm>
          <a:prstGeom prst="rect">
            <a:avLst/>
          </a:prstGeom>
        </p:spPr>
      </p:pic>
      <p:sp>
        <p:nvSpPr>
          <p:cNvPr id="13"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400041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A07287-15B0-4C2F-9E50-1413C3CC6EB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latinLnBrk="0"/>
            <a:r>
              <a:rPr lang="en-US" altLang="ko-KR" sz="3600" kern="1200">
                <a:solidFill>
                  <a:srgbClr val="FFFFFF"/>
                </a:solidFill>
                <a:latin typeface="+mj-lt"/>
                <a:ea typeface="+mj-ea"/>
                <a:cs typeface="+mj-cs"/>
              </a:rPr>
              <a:t>Multi-head Attention</a:t>
            </a:r>
          </a:p>
        </p:txBody>
      </p:sp>
      <p:pic>
        <p:nvPicPr>
          <p:cNvPr id="5" name="그림 4">
            <a:extLst>
              <a:ext uri="{FF2B5EF4-FFF2-40B4-BE49-F238E27FC236}">
                <a16:creationId xmlns:a16="http://schemas.microsoft.com/office/drawing/2014/main" id="{A7BDE209-230C-4D04-88B8-466C38B56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526" y="380176"/>
            <a:ext cx="4317876" cy="6097647"/>
          </a:xfrm>
          <a:prstGeom prst="rect">
            <a:avLst/>
          </a:prstGeom>
        </p:spPr>
      </p:pic>
    </p:spTree>
    <p:extLst>
      <p:ext uri="{BB962C8B-B14F-4D97-AF65-F5344CB8AC3E}">
        <p14:creationId xmlns:p14="http://schemas.microsoft.com/office/powerpoint/2010/main" val="124480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1E44B5-314B-4E8F-9EEC-5F1C7D627095}"/>
              </a:ext>
            </a:extLst>
          </p:cNvPr>
          <p:cNvSpPr>
            <a:spLocks noGrp="1"/>
          </p:cNvSpPr>
          <p:nvPr>
            <p:ph type="title"/>
          </p:nvPr>
        </p:nvSpPr>
        <p:spPr/>
        <p:txBody>
          <a:bodyPr/>
          <a:lstStyle/>
          <a:p>
            <a:r>
              <a:rPr lang="en-US" altLang="ko-KR" dirty="0"/>
              <a:t>Self-Attention</a:t>
            </a:r>
            <a:endParaRPr lang="ko-KR" altLang="en-US" dirty="0"/>
          </a:p>
        </p:txBody>
      </p:sp>
      <p:sp>
        <p:nvSpPr>
          <p:cNvPr id="3" name="내용 개체 틀 2">
            <a:extLst>
              <a:ext uri="{FF2B5EF4-FFF2-40B4-BE49-F238E27FC236}">
                <a16:creationId xmlns:a16="http://schemas.microsoft.com/office/drawing/2014/main" id="{89A7C027-5B00-45C5-A322-436F7E018EBF}"/>
              </a:ext>
            </a:extLst>
          </p:cNvPr>
          <p:cNvSpPr>
            <a:spLocks noGrp="1"/>
          </p:cNvSpPr>
          <p:nvPr>
            <p:ph idx="1"/>
          </p:nvPr>
        </p:nvSpPr>
        <p:spPr>
          <a:xfrm>
            <a:off x="838200" y="1404711"/>
            <a:ext cx="10515600" cy="438603"/>
          </a:xfrm>
        </p:spPr>
        <p:txBody>
          <a:bodyPr>
            <a:normAutofit fontScale="62500" lnSpcReduction="20000"/>
          </a:bodyPr>
          <a:lstStyle/>
          <a:p>
            <a:r>
              <a:rPr lang="ko-KR" altLang="en-US" b="1" i="0" dirty="0">
                <a:effectLst/>
                <a:latin typeface="Apple SD Gothic Neo"/>
              </a:rPr>
              <a:t> 단어가 한 문장 안에서 어디에 집중하는지 계산</a:t>
            </a:r>
            <a:endParaRPr lang="ko-KR" altLang="en-US" dirty="0"/>
          </a:p>
        </p:txBody>
      </p:sp>
      <p:pic>
        <p:nvPicPr>
          <p:cNvPr id="5" name="그림 4">
            <a:extLst>
              <a:ext uri="{FF2B5EF4-FFF2-40B4-BE49-F238E27FC236}">
                <a16:creationId xmlns:a16="http://schemas.microsoft.com/office/drawing/2014/main" id="{5B511FAA-5F75-4A1B-A978-993848F0228E}"/>
              </a:ext>
            </a:extLst>
          </p:cNvPr>
          <p:cNvPicPr>
            <a:picLocks noChangeAspect="1"/>
          </p:cNvPicPr>
          <p:nvPr/>
        </p:nvPicPr>
        <p:blipFill>
          <a:blip r:embed="rId2"/>
          <a:stretch>
            <a:fillRect/>
          </a:stretch>
        </p:blipFill>
        <p:spPr>
          <a:xfrm>
            <a:off x="2093232" y="1816100"/>
            <a:ext cx="7715250" cy="4676775"/>
          </a:xfrm>
          <a:prstGeom prst="rect">
            <a:avLst/>
          </a:prstGeom>
        </p:spPr>
      </p:pic>
    </p:spTree>
    <p:extLst>
      <p:ext uri="{BB962C8B-B14F-4D97-AF65-F5344CB8AC3E}">
        <p14:creationId xmlns:p14="http://schemas.microsoft.com/office/powerpoint/2010/main" val="274514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1E44B5-314B-4E8F-9EEC-5F1C7D627095}"/>
              </a:ext>
            </a:extLst>
          </p:cNvPr>
          <p:cNvSpPr>
            <a:spLocks noGrp="1"/>
          </p:cNvSpPr>
          <p:nvPr>
            <p:ph type="title"/>
          </p:nvPr>
        </p:nvSpPr>
        <p:spPr/>
        <p:txBody>
          <a:bodyPr/>
          <a:lstStyle/>
          <a:p>
            <a:r>
              <a:rPr lang="en-US" altLang="ko-KR"/>
              <a:t>Self-Attention</a:t>
            </a:r>
            <a:endParaRPr lang="ko-KR" altLang="en-US" dirty="0"/>
          </a:p>
        </p:txBody>
      </p:sp>
      <p:sp>
        <p:nvSpPr>
          <p:cNvPr id="3" name="내용 개체 틀 2">
            <a:extLst>
              <a:ext uri="{FF2B5EF4-FFF2-40B4-BE49-F238E27FC236}">
                <a16:creationId xmlns:a16="http://schemas.microsoft.com/office/drawing/2014/main" id="{89A7C027-5B00-45C5-A322-436F7E018EBF}"/>
              </a:ext>
            </a:extLst>
          </p:cNvPr>
          <p:cNvSpPr>
            <a:spLocks noGrp="1"/>
          </p:cNvSpPr>
          <p:nvPr>
            <p:ph idx="1"/>
          </p:nvPr>
        </p:nvSpPr>
        <p:spPr>
          <a:xfrm>
            <a:off x="838200" y="1404711"/>
            <a:ext cx="10515600" cy="438603"/>
          </a:xfrm>
        </p:spPr>
        <p:txBody>
          <a:bodyPr>
            <a:normAutofit fontScale="62500" lnSpcReduction="20000"/>
          </a:bodyPr>
          <a:lstStyle/>
          <a:p>
            <a:r>
              <a:rPr lang="ko-KR" altLang="en-US" b="1" i="0" dirty="0">
                <a:effectLst/>
                <a:latin typeface="Apple SD Gothic Neo"/>
              </a:rPr>
              <a:t> </a:t>
            </a:r>
            <a:r>
              <a:rPr lang="en-US" altLang="ko-KR" b="1" i="0" dirty="0" err="1">
                <a:effectLst/>
                <a:latin typeface="Apple SD Gothic Neo"/>
              </a:rPr>
              <a:t>attention_score</a:t>
            </a:r>
            <a:r>
              <a:rPr lang="en-US" altLang="ko-KR" b="1" i="0" dirty="0">
                <a:effectLst/>
                <a:latin typeface="Apple SD Gothic Neo"/>
              </a:rPr>
              <a:t> </a:t>
            </a:r>
            <a:endParaRPr lang="ko-KR" altLang="en-US" dirty="0"/>
          </a:p>
        </p:txBody>
      </p:sp>
      <p:pic>
        <p:nvPicPr>
          <p:cNvPr id="6" name="그림 5">
            <a:extLst>
              <a:ext uri="{FF2B5EF4-FFF2-40B4-BE49-F238E27FC236}">
                <a16:creationId xmlns:a16="http://schemas.microsoft.com/office/drawing/2014/main" id="{996E018E-9706-46B6-A4F9-E0178CB27D34}"/>
              </a:ext>
            </a:extLst>
          </p:cNvPr>
          <p:cNvPicPr>
            <a:picLocks noChangeAspect="1"/>
          </p:cNvPicPr>
          <p:nvPr/>
        </p:nvPicPr>
        <p:blipFill>
          <a:blip r:embed="rId2"/>
          <a:stretch>
            <a:fillRect/>
          </a:stretch>
        </p:blipFill>
        <p:spPr>
          <a:xfrm>
            <a:off x="1840593" y="1958068"/>
            <a:ext cx="7581900" cy="4248150"/>
          </a:xfrm>
          <a:prstGeom prst="rect">
            <a:avLst/>
          </a:prstGeom>
        </p:spPr>
      </p:pic>
    </p:spTree>
    <p:extLst>
      <p:ext uri="{BB962C8B-B14F-4D97-AF65-F5344CB8AC3E}">
        <p14:creationId xmlns:p14="http://schemas.microsoft.com/office/powerpoint/2010/main" val="346088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1E44B5-314B-4E8F-9EEC-5F1C7D627095}"/>
              </a:ext>
            </a:extLst>
          </p:cNvPr>
          <p:cNvSpPr>
            <a:spLocks noGrp="1"/>
          </p:cNvSpPr>
          <p:nvPr>
            <p:ph type="title"/>
          </p:nvPr>
        </p:nvSpPr>
        <p:spPr/>
        <p:txBody>
          <a:bodyPr/>
          <a:lstStyle/>
          <a:p>
            <a:r>
              <a:rPr lang="en-US" altLang="ko-KR"/>
              <a:t>Self-Attention</a:t>
            </a:r>
            <a:endParaRPr lang="ko-KR" altLang="en-US" dirty="0"/>
          </a:p>
        </p:txBody>
      </p:sp>
      <p:sp>
        <p:nvSpPr>
          <p:cNvPr id="3" name="내용 개체 틀 2">
            <a:extLst>
              <a:ext uri="{FF2B5EF4-FFF2-40B4-BE49-F238E27FC236}">
                <a16:creationId xmlns:a16="http://schemas.microsoft.com/office/drawing/2014/main" id="{89A7C027-5B00-45C5-A322-436F7E018EBF}"/>
              </a:ext>
            </a:extLst>
          </p:cNvPr>
          <p:cNvSpPr>
            <a:spLocks noGrp="1"/>
          </p:cNvSpPr>
          <p:nvPr>
            <p:ph idx="1"/>
          </p:nvPr>
        </p:nvSpPr>
        <p:spPr>
          <a:xfrm>
            <a:off x="838200" y="1404711"/>
            <a:ext cx="10515600" cy="438603"/>
          </a:xfrm>
        </p:spPr>
        <p:txBody>
          <a:bodyPr>
            <a:normAutofit fontScale="92500" lnSpcReduction="20000"/>
          </a:bodyPr>
          <a:lstStyle/>
          <a:p>
            <a:r>
              <a:rPr lang="ko-KR" altLang="en-US" sz="1600" b="1" i="0" dirty="0">
                <a:effectLst/>
                <a:latin typeface="Apple SD Gothic Neo"/>
              </a:rPr>
              <a:t> </a:t>
            </a:r>
            <a:r>
              <a:rPr lang="en-US" altLang="ko-KR" sz="1600" b="1" dirty="0">
                <a:latin typeface="Apple SD Gothic Neo"/>
              </a:rPr>
              <a:t>self-attention</a:t>
            </a:r>
            <a:r>
              <a:rPr lang="ko-KR" altLang="en-US" sz="1600" b="1" dirty="0">
                <a:latin typeface="Apple SD Gothic Neo"/>
              </a:rPr>
              <a:t> </a:t>
            </a:r>
            <a:r>
              <a:rPr lang="en-US" altLang="ko-KR" sz="1600" b="1" dirty="0">
                <a:latin typeface="Apple SD Gothic Neo"/>
              </a:rPr>
              <a:t>layer</a:t>
            </a:r>
            <a:r>
              <a:rPr lang="ko-KR" altLang="en-US" sz="1600" b="1" dirty="0">
                <a:latin typeface="Apple SD Gothic Neo"/>
              </a:rPr>
              <a:t> 출력</a:t>
            </a:r>
            <a:endParaRPr lang="en-US" altLang="ko-KR" sz="1600" b="1" dirty="0">
              <a:latin typeface="Apple SD Gothic Neo"/>
            </a:endParaRPr>
          </a:p>
          <a:p>
            <a:pPr marL="0" indent="0">
              <a:buNone/>
            </a:pPr>
            <a:endParaRPr lang="ko-KR" altLang="en-US" sz="1600" dirty="0"/>
          </a:p>
        </p:txBody>
      </p:sp>
      <p:pic>
        <p:nvPicPr>
          <p:cNvPr id="5" name="그림 4">
            <a:extLst>
              <a:ext uri="{FF2B5EF4-FFF2-40B4-BE49-F238E27FC236}">
                <a16:creationId xmlns:a16="http://schemas.microsoft.com/office/drawing/2014/main" id="{BC9F5A4F-D108-4DAE-A97E-B3E8C95B2E8B}"/>
              </a:ext>
            </a:extLst>
          </p:cNvPr>
          <p:cNvPicPr>
            <a:picLocks noChangeAspect="1"/>
          </p:cNvPicPr>
          <p:nvPr/>
        </p:nvPicPr>
        <p:blipFill>
          <a:blip r:embed="rId2"/>
          <a:stretch>
            <a:fillRect/>
          </a:stretch>
        </p:blipFill>
        <p:spPr>
          <a:xfrm>
            <a:off x="1895475" y="2147887"/>
            <a:ext cx="7120871" cy="4049713"/>
          </a:xfrm>
          <a:prstGeom prst="rect">
            <a:avLst/>
          </a:prstGeom>
        </p:spPr>
      </p:pic>
    </p:spTree>
    <p:extLst>
      <p:ext uri="{BB962C8B-B14F-4D97-AF65-F5344CB8AC3E}">
        <p14:creationId xmlns:p14="http://schemas.microsoft.com/office/powerpoint/2010/main" val="129578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1F7E83-2F51-4551-8F21-1B94D8508CDA}"/>
              </a:ext>
            </a:extLst>
          </p:cNvPr>
          <p:cNvSpPr>
            <a:spLocks noGrp="1"/>
          </p:cNvSpPr>
          <p:nvPr>
            <p:ph type="title"/>
          </p:nvPr>
        </p:nvSpPr>
        <p:spPr>
          <a:xfrm>
            <a:off x="838200" y="585216"/>
            <a:ext cx="10515600" cy="1325563"/>
          </a:xfrm>
        </p:spPr>
        <p:txBody>
          <a:bodyPr>
            <a:normAutofit/>
          </a:bodyPr>
          <a:lstStyle/>
          <a:p>
            <a:r>
              <a:rPr lang="en-US" altLang="ko-KR" b="1" i="0">
                <a:solidFill>
                  <a:schemeClr val="bg1"/>
                </a:solidFill>
                <a:effectLst/>
                <a:latin typeface="charter"/>
              </a:rPr>
              <a:t>FeedForwardNN</a:t>
            </a:r>
            <a:endParaRPr lang="ko-KR" altLang="en-US">
              <a:solidFill>
                <a:schemeClr val="bg1"/>
              </a:solidFill>
            </a:endParaRPr>
          </a:p>
        </p:txBody>
      </p:sp>
      <p:pic>
        <p:nvPicPr>
          <p:cNvPr id="5" name="그림 4">
            <a:extLst>
              <a:ext uri="{FF2B5EF4-FFF2-40B4-BE49-F238E27FC236}">
                <a16:creationId xmlns:a16="http://schemas.microsoft.com/office/drawing/2014/main" id="{4437BC78-5637-4FA7-8658-3D4F07155397}"/>
              </a:ext>
            </a:extLst>
          </p:cNvPr>
          <p:cNvPicPr>
            <a:picLocks noChangeAspect="1"/>
          </p:cNvPicPr>
          <p:nvPr/>
        </p:nvPicPr>
        <p:blipFill rotWithShape="1">
          <a:blip r:embed="rId2"/>
          <a:srcRect t="16536" r="3" b="14619"/>
          <a:stretch/>
        </p:blipFill>
        <p:spPr>
          <a:xfrm>
            <a:off x="841248" y="2516777"/>
            <a:ext cx="6236208" cy="3660185"/>
          </a:xfrm>
          <a:prstGeom prst="rect">
            <a:avLst/>
          </a:prstGeom>
        </p:spPr>
      </p:pic>
      <p:sp>
        <p:nvSpPr>
          <p:cNvPr id="3" name="내용 개체 틀 2">
            <a:extLst>
              <a:ext uri="{FF2B5EF4-FFF2-40B4-BE49-F238E27FC236}">
                <a16:creationId xmlns:a16="http://schemas.microsoft.com/office/drawing/2014/main" id="{2AC4ED43-DE06-4BC0-8DB0-F091A9CE720C}"/>
              </a:ext>
            </a:extLst>
          </p:cNvPr>
          <p:cNvSpPr>
            <a:spLocks noGrp="1"/>
          </p:cNvSpPr>
          <p:nvPr>
            <p:ph idx="1"/>
          </p:nvPr>
        </p:nvSpPr>
        <p:spPr>
          <a:xfrm>
            <a:off x="7546847" y="2516777"/>
            <a:ext cx="4238753" cy="3660185"/>
          </a:xfrm>
        </p:spPr>
        <p:txBody>
          <a:bodyPr anchor="ctr">
            <a:normAutofit fontScale="92500"/>
          </a:bodyPr>
          <a:lstStyle/>
          <a:p>
            <a:r>
              <a:rPr lang="en-US" altLang="ko-KR" sz="2200" b="1" i="0" dirty="0">
                <a:effectLst/>
                <a:latin typeface="charter"/>
              </a:rPr>
              <a:t>Multi Head Attention</a:t>
            </a:r>
            <a:r>
              <a:rPr lang="ko-KR" altLang="en-US" sz="2200" b="1" i="0" dirty="0">
                <a:effectLst/>
                <a:latin typeface="charter"/>
              </a:rPr>
              <a:t>에서 </a:t>
            </a:r>
            <a:endParaRPr lang="en-US" altLang="ko-KR" sz="2200" b="1" i="0" dirty="0">
              <a:effectLst/>
              <a:latin typeface="charter"/>
            </a:endParaRPr>
          </a:p>
          <a:p>
            <a:pPr marL="0" indent="0">
              <a:buNone/>
            </a:pPr>
            <a:r>
              <a:rPr lang="ko-KR" altLang="en-US" sz="2200" b="1" i="0" dirty="0">
                <a:effectLst/>
                <a:latin typeface="charter"/>
              </a:rPr>
              <a:t>각 </a:t>
            </a:r>
            <a:r>
              <a:rPr lang="en-US" altLang="ko-KR" sz="2200" b="1" i="0" dirty="0">
                <a:effectLst/>
                <a:latin typeface="charter"/>
              </a:rPr>
              <a:t>head</a:t>
            </a:r>
            <a:r>
              <a:rPr lang="ko-KR" altLang="en-US" sz="2200" b="1" i="0" dirty="0">
                <a:effectLst/>
                <a:latin typeface="charter"/>
              </a:rPr>
              <a:t>가 자신의 관점으로만</a:t>
            </a:r>
            <a:endParaRPr lang="en-US" altLang="ko-KR" sz="2200" b="1" i="0" dirty="0">
              <a:effectLst/>
              <a:latin typeface="charter"/>
            </a:endParaRPr>
          </a:p>
          <a:p>
            <a:pPr marL="0" indent="0">
              <a:buNone/>
            </a:pPr>
            <a:r>
              <a:rPr lang="ko-KR" altLang="en-US" sz="2200" b="1" i="0" dirty="0">
                <a:effectLst/>
                <a:latin typeface="charter"/>
              </a:rPr>
              <a:t>문장을 </a:t>
            </a:r>
            <a:r>
              <a:rPr lang="en-US" altLang="ko-KR" sz="2200" b="1" i="0" dirty="0">
                <a:effectLst/>
                <a:latin typeface="charter"/>
              </a:rPr>
              <a:t>Self-Attention </a:t>
            </a:r>
            <a:r>
              <a:rPr lang="ko-KR" altLang="en-US" sz="2200" b="1" i="0" dirty="0">
                <a:effectLst/>
                <a:latin typeface="charter"/>
              </a:rPr>
              <a:t>하게 된다면 각 </a:t>
            </a:r>
            <a:r>
              <a:rPr lang="en-US" altLang="ko-KR" sz="2200" b="1" i="0" dirty="0">
                <a:effectLst/>
                <a:latin typeface="charter"/>
              </a:rPr>
              <a:t>head</a:t>
            </a:r>
            <a:r>
              <a:rPr lang="ko-KR" altLang="en-US" sz="2200" b="1" i="0" dirty="0">
                <a:effectLst/>
                <a:latin typeface="charter"/>
              </a:rPr>
              <a:t>에 따라 </a:t>
            </a:r>
            <a:r>
              <a:rPr lang="en-US" altLang="ko-KR" sz="2200" b="1" i="0" dirty="0">
                <a:effectLst/>
                <a:latin typeface="charter"/>
              </a:rPr>
              <a:t>Attention</a:t>
            </a:r>
            <a:r>
              <a:rPr lang="ko-KR" altLang="en-US" sz="2200" b="1" i="0" dirty="0">
                <a:effectLst/>
                <a:latin typeface="charter"/>
              </a:rPr>
              <a:t>이 </a:t>
            </a:r>
            <a:endParaRPr lang="en-US" altLang="ko-KR" sz="2200" b="1" i="0" dirty="0">
              <a:effectLst/>
              <a:latin typeface="charter"/>
            </a:endParaRPr>
          </a:p>
          <a:p>
            <a:pPr marL="0" indent="0">
              <a:buNone/>
            </a:pPr>
            <a:r>
              <a:rPr lang="ko-KR" altLang="en-US" sz="2200" b="1" i="0" dirty="0">
                <a:effectLst/>
                <a:latin typeface="charter"/>
              </a:rPr>
              <a:t>치우쳐질 것이다</a:t>
            </a:r>
            <a:r>
              <a:rPr lang="en-US" altLang="ko-KR" sz="2200" b="1" i="0" dirty="0">
                <a:effectLst/>
                <a:latin typeface="charter"/>
              </a:rPr>
              <a:t>.</a:t>
            </a:r>
          </a:p>
          <a:p>
            <a:r>
              <a:rPr lang="ko-KR" altLang="en-US" sz="2200" b="1" i="0" dirty="0">
                <a:effectLst/>
                <a:latin typeface="charter"/>
              </a:rPr>
              <a:t>각 </a:t>
            </a:r>
            <a:r>
              <a:rPr lang="en-US" altLang="ko-KR" sz="2200" b="1" i="0" dirty="0">
                <a:effectLst/>
                <a:latin typeface="charter"/>
              </a:rPr>
              <a:t>head</a:t>
            </a:r>
            <a:r>
              <a:rPr lang="ko-KR" altLang="en-US" sz="2200" b="1" i="0" dirty="0">
                <a:effectLst/>
                <a:latin typeface="charter"/>
              </a:rPr>
              <a:t>가 만들어낸 </a:t>
            </a:r>
            <a:r>
              <a:rPr lang="en-US" altLang="ko-KR" sz="2200" b="1" i="0" dirty="0">
                <a:effectLst/>
                <a:latin typeface="charter"/>
              </a:rPr>
              <a:t>Self-Attention</a:t>
            </a:r>
            <a:r>
              <a:rPr lang="ko-KR" altLang="en-US" sz="2200" b="1" i="0" dirty="0">
                <a:effectLst/>
                <a:latin typeface="charter"/>
              </a:rPr>
              <a:t>을 치우치지 않게 균등하게 섞는 역할을 한다</a:t>
            </a:r>
            <a:r>
              <a:rPr lang="en-US" altLang="ko-KR" sz="2200" b="1" i="0" dirty="0">
                <a:effectLst/>
                <a:latin typeface="charter"/>
              </a:rPr>
              <a:t>.</a:t>
            </a:r>
          </a:p>
          <a:p>
            <a:endParaRPr lang="ko-KR" altLang="en-US" sz="2200" dirty="0"/>
          </a:p>
        </p:txBody>
      </p:sp>
    </p:spTree>
    <p:extLst>
      <p:ext uri="{BB962C8B-B14F-4D97-AF65-F5344CB8AC3E}">
        <p14:creationId xmlns:p14="http://schemas.microsoft.com/office/powerpoint/2010/main" val="182173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92477-0C3D-4069-89EA-EC4ECFEDD59B}"/>
              </a:ext>
            </a:extLst>
          </p:cNvPr>
          <p:cNvSpPr>
            <a:spLocks noGrp="1"/>
          </p:cNvSpPr>
          <p:nvPr>
            <p:ph type="title"/>
          </p:nvPr>
        </p:nvSpPr>
        <p:spPr/>
        <p:txBody>
          <a:bodyPr/>
          <a:lstStyle/>
          <a:p>
            <a:r>
              <a:rPr lang="en-US" altLang="ko-KR" dirty="0"/>
              <a:t>Transformer</a:t>
            </a:r>
            <a:r>
              <a:rPr lang="ko-KR" altLang="en-US" dirty="0"/>
              <a:t> </a:t>
            </a:r>
            <a:r>
              <a:rPr lang="en-US" altLang="ko-KR" dirty="0"/>
              <a:t>Encoder </a:t>
            </a:r>
            <a:r>
              <a:rPr lang="ko-KR" altLang="en-US" dirty="0"/>
              <a:t>부분</a:t>
            </a:r>
          </a:p>
        </p:txBody>
      </p:sp>
      <p:sp>
        <p:nvSpPr>
          <p:cNvPr id="4" name="TextBox 3">
            <a:extLst>
              <a:ext uri="{FF2B5EF4-FFF2-40B4-BE49-F238E27FC236}">
                <a16:creationId xmlns:a16="http://schemas.microsoft.com/office/drawing/2014/main" id="{AE1B804E-1CA3-4A8A-8BAA-0B70647EADC4}"/>
              </a:ext>
            </a:extLst>
          </p:cNvPr>
          <p:cNvSpPr txBox="1"/>
          <p:nvPr/>
        </p:nvSpPr>
        <p:spPr>
          <a:xfrm>
            <a:off x="838200" y="1531031"/>
            <a:ext cx="9104086" cy="830997"/>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solidFill>
                  <a:schemeClr val="bg1"/>
                </a:solidFill>
              </a:rPr>
              <a:t>Self attention layer + </a:t>
            </a:r>
            <a:r>
              <a:rPr lang="en-US" altLang="ko-KR" sz="2400" dirty="0" err="1">
                <a:solidFill>
                  <a:schemeClr val="bg1"/>
                </a:solidFill>
              </a:rPr>
              <a:t>ffnn</a:t>
            </a:r>
            <a:r>
              <a:rPr lang="en-US" altLang="ko-KR" sz="2400" dirty="0">
                <a:solidFill>
                  <a:schemeClr val="bg1"/>
                </a:solidFill>
              </a:rPr>
              <a:t> = transformer encoder layer 1</a:t>
            </a:r>
            <a:r>
              <a:rPr lang="ko-KR" altLang="en-US" sz="2400" dirty="0">
                <a:solidFill>
                  <a:schemeClr val="bg1"/>
                </a:solidFill>
              </a:rPr>
              <a:t>개</a:t>
            </a:r>
            <a:endParaRPr lang="en-US" altLang="ko-KR" sz="2400" dirty="0">
              <a:solidFill>
                <a:schemeClr val="bg1"/>
              </a:solidFill>
            </a:endParaRPr>
          </a:p>
          <a:p>
            <a:pPr marL="342900" indent="-342900">
              <a:buFont typeface="Arial" panose="020B0604020202020204" pitchFamily="34" charset="0"/>
              <a:buChar char="•"/>
            </a:pPr>
            <a:r>
              <a:rPr lang="en-US" altLang="ko-KR" sz="2400" dirty="0">
                <a:solidFill>
                  <a:schemeClr val="bg1"/>
                </a:solidFill>
              </a:rPr>
              <a:t>Transformer</a:t>
            </a:r>
            <a:r>
              <a:rPr lang="ko-KR" altLang="en-US" sz="2400" dirty="0">
                <a:solidFill>
                  <a:schemeClr val="bg1"/>
                </a:solidFill>
              </a:rPr>
              <a:t>은 </a:t>
            </a:r>
            <a:r>
              <a:rPr lang="en-US" altLang="ko-KR" sz="2400" dirty="0">
                <a:solidFill>
                  <a:schemeClr val="bg1"/>
                </a:solidFill>
              </a:rPr>
              <a:t>encoder layer 6</a:t>
            </a:r>
            <a:r>
              <a:rPr lang="ko-KR" altLang="en-US" sz="2400" dirty="0">
                <a:solidFill>
                  <a:schemeClr val="bg1"/>
                </a:solidFill>
              </a:rPr>
              <a:t>개로 이루어져 있다</a:t>
            </a:r>
            <a:r>
              <a:rPr lang="en-US" altLang="ko-KR" sz="2400" dirty="0">
                <a:solidFill>
                  <a:schemeClr val="bg1"/>
                </a:solidFill>
              </a:rPr>
              <a:t>.</a:t>
            </a:r>
            <a:r>
              <a:rPr lang="ko-KR" altLang="en-US" sz="2400" dirty="0">
                <a:solidFill>
                  <a:schemeClr val="bg1"/>
                </a:solidFill>
              </a:rPr>
              <a:t> </a:t>
            </a:r>
          </a:p>
        </p:txBody>
      </p:sp>
      <p:pic>
        <p:nvPicPr>
          <p:cNvPr id="6" name="그림 5">
            <a:extLst>
              <a:ext uri="{FF2B5EF4-FFF2-40B4-BE49-F238E27FC236}">
                <a16:creationId xmlns:a16="http://schemas.microsoft.com/office/drawing/2014/main" id="{B7B0088D-5CBC-4347-A6E5-51D794B38369}"/>
              </a:ext>
            </a:extLst>
          </p:cNvPr>
          <p:cNvPicPr>
            <a:picLocks noChangeAspect="1"/>
          </p:cNvPicPr>
          <p:nvPr/>
        </p:nvPicPr>
        <p:blipFill>
          <a:blip r:embed="rId2"/>
          <a:stretch>
            <a:fillRect/>
          </a:stretch>
        </p:blipFill>
        <p:spPr>
          <a:xfrm>
            <a:off x="1360033" y="2362028"/>
            <a:ext cx="5984195" cy="3830415"/>
          </a:xfrm>
          <a:prstGeom prst="rect">
            <a:avLst/>
          </a:prstGeom>
        </p:spPr>
      </p:pic>
    </p:spTree>
    <p:extLst>
      <p:ext uri="{BB962C8B-B14F-4D97-AF65-F5344CB8AC3E}">
        <p14:creationId xmlns:p14="http://schemas.microsoft.com/office/powerpoint/2010/main" val="143875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F8348C-652B-43BC-B25C-FB039F0D0B1E}"/>
              </a:ext>
            </a:extLst>
          </p:cNvPr>
          <p:cNvSpPr>
            <a:spLocks noGrp="1"/>
          </p:cNvSpPr>
          <p:nvPr>
            <p:ph type="title"/>
          </p:nvPr>
        </p:nvSpPr>
        <p:spPr/>
        <p:txBody>
          <a:bodyPr/>
          <a:lstStyle/>
          <a:p>
            <a:r>
              <a:rPr lang="en-US" altLang="ko-KR" dirty="0"/>
              <a:t>Transformer</a:t>
            </a:r>
            <a:r>
              <a:rPr lang="ko-KR" altLang="en-US" dirty="0"/>
              <a:t> </a:t>
            </a:r>
            <a:r>
              <a:rPr lang="en-US" altLang="ko-KR" dirty="0"/>
              <a:t>Decoder </a:t>
            </a:r>
            <a:r>
              <a:rPr lang="ko-KR" altLang="en-US" dirty="0"/>
              <a:t>부분</a:t>
            </a:r>
          </a:p>
        </p:txBody>
      </p:sp>
      <p:sp>
        <p:nvSpPr>
          <p:cNvPr id="3" name="내용 개체 틀 2">
            <a:extLst>
              <a:ext uri="{FF2B5EF4-FFF2-40B4-BE49-F238E27FC236}">
                <a16:creationId xmlns:a16="http://schemas.microsoft.com/office/drawing/2014/main" id="{6072968A-4225-4A27-B67D-D141B092F610}"/>
              </a:ext>
            </a:extLst>
          </p:cNvPr>
          <p:cNvSpPr>
            <a:spLocks noGrp="1"/>
          </p:cNvSpPr>
          <p:nvPr>
            <p:ph idx="1"/>
          </p:nvPr>
        </p:nvSpPr>
        <p:spPr>
          <a:xfrm>
            <a:off x="838200" y="1823945"/>
            <a:ext cx="10515600" cy="4195763"/>
          </a:xfrm>
        </p:spPr>
        <p:txBody>
          <a:bodyPr/>
          <a:lstStyle/>
          <a:p>
            <a:r>
              <a:rPr lang="en-US" altLang="ko-KR" dirty="0"/>
              <a:t>Encoder</a:t>
            </a:r>
            <a:r>
              <a:rPr lang="ko-KR" altLang="en-US" dirty="0"/>
              <a:t>와의 공통점 </a:t>
            </a:r>
            <a:r>
              <a:rPr lang="en-US" altLang="ko-KR" dirty="0"/>
              <a:t>: positional encoding</a:t>
            </a:r>
            <a:r>
              <a:rPr lang="ko-KR" altLang="en-US" dirty="0"/>
              <a:t>과 </a:t>
            </a:r>
            <a:r>
              <a:rPr lang="en-US" altLang="ko-KR" dirty="0"/>
              <a:t>multi-head self attention</a:t>
            </a:r>
            <a:r>
              <a:rPr lang="ko-KR" altLang="en-US" dirty="0"/>
              <a:t>을 함</a:t>
            </a:r>
            <a:r>
              <a:rPr lang="en-US" altLang="ko-KR" dirty="0"/>
              <a:t>.</a:t>
            </a:r>
          </a:p>
          <a:p>
            <a:r>
              <a:rPr lang="en-US" altLang="ko-KR" dirty="0"/>
              <a:t>Encoder</a:t>
            </a:r>
            <a:r>
              <a:rPr lang="ko-KR" altLang="en-US" dirty="0"/>
              <a:t>와의 차이점</a:t>
            </a:r>
            <a:r>
              <a:rPr lang="en-US" altLang="ko-KR" dirty="0"/>
              <a:t>1</a:t>
            </a:r>
            <a:r>
              <a:rPr lang="ko-KR" altLang="en-US" dirty="0"/>
              <a:t> </a:t>
            </a:r>
            <a:r>
              <a:rPr lang="en-US" altLang="ko-KR" dirty="0"/>
              <a:t>: masked multi-head self attention </a:t>
            </a:r>
            <a:r>
              <a:rPr lang="ko-KR" altLang="en-US" dirty="0"/>
              <a:t>사용</a:t>
            </a:r>
            <a:endParaRPr lang="en-US" altLang="ko-KR" dirty="0"/>
          </a:p>
          <a:p>
            <a:pPr marL="0" indent="0">
              <a:buNone/>
            </a:pPr>
            <a:r>
              <a:rPr lang="en-US" altLang="ko-KR" dirty="0">
                <a:sym typeface="Wingdings" panose="05000000000000000000" pitchFamily="2" charset="2"/>
              </a:rPr>
              <a:t>masking</a:t>
            </a:r>
            <a:r>
              <a:rPr lang="ko-KR" altLang="en-US" dirty="0">
                <a:sym typeface="Wingdings" panose="05000000000000000000" pitchFamily="2" charset="2"/>
              </a:rPr>
              <a:t>이란</a:t>
            </a:r>
            <a:r>
              <a:rPr lang="en-US" altLang="ko-KR" dirty="0">
                <a:sym typeface="Wingdings" panose="05000000000000000000" pitchFamily="2" charset="2"/>
              </a:rPr>
              <a:t>? </a:t>
            </a:r>
            <a:r>
              <a:rPr lang="en-US" altLang="ko-KR" dirty="0" err="1">
                <a:sym typeface="Wingdings" panose="05000000000000000000" pitchFamily="2" charset="2"/>
              </a:rPr>
              <a:t>A</a:t>
            </a:r>
            <a:r>
              <a:rPr lang="en-US" altLang="ko-KR" b="0" i="0" dirty="0" err="1">
                <a:effectLst/>
                <a:latin typeface="Apple SD Gothic Neo"/>
              </a:rPr>
              <a:t>ttention_score</a:t>
            </a:r>
            <a:r>
              <a:rPr lang="ko-KR" altLang="en-US" b="0" i="0" dirty="0">
                <a:effectLst/>
                <a:latin typeface="Apple SD Gothic Neo"/>
              </a:rPr>
              <a:t>에 매우 작은 음수 값 </a:t>
            </a:r>
            <a:r>
              <a:rPr lang="en-US" altLang="ko-KR" b="0" i="0" dirty="0">
                <a:effectLst/>
                <a:latin typeface="Apple SD Gothic Neo"/>
              </a:rPr>
              <a:t>(-1e9)</a:t>
            </a:r>
            <a:r>
              <a:rPr lang="ko-KR" altLang="en-US" b="0" i="0" dirty="0">
                <a:effectLst/>
                <a:latin typeface="Apple SD Gothic Neo"/>
              </a:rPr>
              <a:t>을 넣기</a:t>
            </a:r>
            <a:endParaRPr lang="en-US" altLang="ko-KR" b="0" i="0" dirty="0">
              <a:effectLst/>
              <a:latin typeface="Apple SD Gothic Neo"/>
            </a:endParaRPr>
          </a:p>
          <a:p>
            <a:r>
              <a:rPr lang="en-US" altLang="ko-KR" dirty="0"/>
              <a:t>Encoder</a:t>
            </a:r>
            <a:r>
              <a:rPr lang="ko-KR" altLang="en-US" dirty="0"/>
              <a:t>와의 차이점</a:t>
            </a:r>
            <a:r>
              <a:rPr lang="en-US" altLang="ko-KR" dirty="0"/>
              <a:t>2 : attention </a:t>
            </a:r>
            <a:r>
              <a:rPr lang="ko-KR" altLang="en-US" dirty="0"/>
              <a:t>한번 더 진행 </a:t>
            </a:r>
            <a:r>
              <a:rPr lang="en-US" altLang="ko-KR" dirty="0"/>
              <a:t>(self </a:t>
            </a:r>
            <a:r>
              <a:rPr lang="ko-KR" altLang="en-US" dirty="0"/>
              <a:t>아님</a:t>
            </a:r>
            <a:r>
              <a:rPr lang="en-US" altLang="ko-KR" dirty="0"/>
              <a:t>)</a:t>
            </a:r>
          </a:p>
          <a:p>
            <a:pPr marL="0" indent="0">
              <a:buNone/>
            </a:pPr>
            <a:endParaRPr lang="en-US" altLang="ko-KR" b="0" i="0" dirty="0">
              <a:effectLst/>
              <a:latin typeface="Apple SD Gothic Neo"/>
            </a:endParaRPr>
          </a:p>
          <a:p>
            <a:r>
              <a:rPr lang="ko-KR" altLang="en-US" dirty="0">
                <a:latin typeface="Apple SD Gothic Neo"/>
              </a:rPr>
              <a:t>이렇게 </a:t>
            </a:r>
            <a:r>
              <a:rPr lang="en-US" altLang="ko-KR" dirty="0">
                <a:latin typeface="Apple SD Gothic Neo"/>
              </a:rPr>
              <a:t>Decoder</a:t>
            </a:r>
            <a:r>
              <a:rPr lang="ko-KR" altLang="en-US" dirty="0">
                <a:latin typeface="Apple SD Gothic Neo"/>
              </a:rPr>
              <a:t>을 쌓아서 </a:t>
            </a:r>
            <a:r>
              <a:rPr lang="en-US" altLang="ko-KR" dirty="0">
                <a:latin typeface="Apple SD Gothic Neo"/>
              </a:rPr>
              <a:t>Dense layer</a:t>
            </a:r>
            <a:r>
              <a:rPr lang="ko-KR" altLang="en-US" dirty="0">
                <a:latin typeface="Apple SD Gothic Neo"/>
              </a:rPr>
              <a:t>과 </a:t>
            </a:r>
            <a:r>
              <a:rPr lang="en-US" altLang="ko-KR" dirty="0" err="1">
                <a:latin typeface="Apple SD Gothic Neo"/>
              </a:rPr>
              <a:t>softmax</a:t>
            </a:r>
            <a:r>
              <a:rPr lang="en-US" altLang="ko-KR" dirty="0">
                <a:latin typeface="Apple SD Gothic Neo"/>
              </a:rPr>
              <a:t> layer</a:t>
            </a:r>
            <a:r>
              <a:rPr lang="ko-KR" altLang="en-US" dirty="0">
                <a:latin typeface="Apple SD Gothic Neo"/>
              </a:rPr>
              <a:t>로 넣으면</a:t>
            </a:r>
            <a:endParaRPr lang="en-US" altLang="ko-KR" dirty="0">
              <a:latin typeface="Apple SD Gothic Neo"/>
            </a:endParaRPr>
          </a:p>
          <a:p>
            <a:pPr marL="0" indent="0">
              <a:buNone/>
            </a:pPr>
            <a:r>
              <a:rPr lang="en-US" altLang="ko-KR" dirty="0">
                <a:latin typeface="Apple SD Gothic Neo"/>
              </a:rPr>
              <a:t>Transformer </a:t>
            </a:r>
            <a:r>
              <a:rPr lang="ko-KR" altLang="en-US" dirty="0">
                <a:latin typeface="Apple SD Gothic Neo"/>
              </a:rPr>
              <a:t>완성</a:t>
            </a:r>
            <a:r>
              <a:rPr lang="en-US" altLang="ko-KR" dirty="0">
                <a:latin typeface="Apple SD Gothic Neo"/>
              </a:rPr>
              <a:t>!</a:t>
            </a:r>
            <a:endParaRPr lang="en-US" altLang="ko-KR" b="0" i="0" dirty="0">
              <a:effectLst/>
              <a:latin typeface="Apple SD Gothic Neo"/>
            </a:endParaRPr>
          </a:p>
          <a:p>
            <a:endParaRPr lang="en-US" altLang="ko-KR" b="0" i="0" dirty="0">
              <a:solidFill>
                <a:srgbClr val="333333"/>
              </a:solidFill>
              <a:effectLst/>
              <a:latin typeface="Apple SD Gothic Neo"/>
            </a:endParaRPr>
          </a:p>
        </p:txBody>
      </p:sp>
    </p:spTree>
    <p:extLst>
      <p:ext uri="{BB962C8B-B14F-4D97-AF65-F5344CB8AC3E}">
        <p14:creationId xmlns:p14="http://schemas.microsoft.com/office/powerpoint/2010/main" val="255334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961C18-207E-4943-A303-262955DFC501}"/>
              </a:ext>
            </a:extLst>
          </p:cNvPr>
          <p:cNvSpPr>
            <a:spLocks noGrp="1"/>
          </p:cNvSpPr>
          <p:nvPr>
            <p:ph type="title"/>
          </p:nvPr>
        </p:nvSpPr>
        <p:spPr/>
        <p:txBody>
          <a:bodyPr/>
          <a:lstStyle/>
          <a:p>
            <a:r>
              <a:rPr lang="en-US" altLang="ko-KR" dirty="0"/>
              <a:t>Transformer</a:t>
            </a:r>
            <a:endParaRPr lang="ko-KR" altLang="en-US" dirty="0"/>
          </a:p>
        </p:txBody>
      </p:sp>
      <p:pic>
        <p:nvPicPr>
          <p:cNvPr id="5" name="내용 개체 틀 4">
            <a:extLst>
              <a:ext uri="{FF2B5EF4-FFF2-40B4-BE49-F238E27FC236}">
                <a16:creationId xmlns:a16="http://schemas.microsoft.com/office/drawing/2014/main" id="{288AA66D-8864-4A2E-8F7E-351C3CFFF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4942" y="365125"/>
            <a:ext cx="4930103" cy="5880485"/>
          </a:xfrm>
        </p:spPr>
      </p:pic>
    </p:spTree>
    <p:extLst>
      <p:ext uri="{BB962C8B-B14F-4D97-AF65-F5344CB8AC3E}">
        <p14:creationId xmlns:p14="http://schemas.microsoft.com/office/powerpoint/2010/main" val="210576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F125B6-CCD4-4FBB-AC74-46FEC56D8A6C}"/>
              </a:ext>
            </a:extLst>
          </p:cNvPr>
          <p:cNvSpPr>
            <a:spLocks noGrp="1"/>
          </p:cNvSpPr>
          <p:nvPr>
            <p:ph type="title"/>
          </p:nvPr>
        </p:nvSpPr>
        <p:spPr/>
        <p:txBody>
          <a:bodyPr/>
          <a:lstStyle/>
          <a:p>
            <a:r>
              <a:rPr lang="en-US" altLang="ko-KR" dirty="0"/>
              <a:t>BERT pre-training</a:t>
            </a:r>
            <a:endParaRPr lang="ko-KR" altLang="en-US" dirty="0"/>
          </a:p>
        </p:txBody>
      </p:sp>
      <p:sp>
        <p:nvSpPr>
          <p:cNvPr id="3" name="내용 개체 틀 2">
            <a:extLst>
              <a:ext uri="{FF2B5EF4-FFF2-40B4-BE49-F238E27FC236}">
                <a16:creationId xmlns:a16="http://schemas.microsoft.com/office/drawing/2014/main" id="{B5B9ED22-C75B-493E-B229-6DE1C8BAEC5E}"/>
              </a:ext>
            </a:extLst>
          </p:cNvPr>
          <p:cNvSpPr>
            <a:spLocks noGrp="1"/>
          </p:cNvSpPr>
          <p:nvPr>
            <p:ph idx="1"/>
          </p:nvPr>
        </p:nvSpPr>
        <p:spPr>
          <a:xfrm>
            <a:off x="589546" y="1690688"/>
            <a:ext cx="11241505" cy="4351338"/>
          </a:xfrm>
        </p:spPr>
        <p:txBody>
          <a:bodyPr>
            <a:normAutofit/>
          </a:bodyPr>
          <a:lstStyle/>
          <a:p>
            <a:r>
              <a:rPr lang="ko-KR" altLang="en-US" sz="3600" dirty="0"/>
              <a:t>방법론 </a:t>
            </a:r>
            <a:r>
              <a:rPr lang="en-US" altLang="ko-KR" sz="3600" dirty="0"/>
              <a:t>2</a:t>
            </a:r>
            <a:r>
              <a:rPr lang="ko-KR" altLang="en-US" sz="3600" dirty="0"/>
              <a:t>가지 </a:t>
            </a:r>
            <a:r>
              <a:rPr lang="en-US" altLang="ko-KR" sz="3600" dirty="0"/>
              <a:t>: Masked Language Model(MLM), </a:t>
            </a:r>
          </a:p>
          <a:p>
            <a:pPr marL="0" indent="0">
              <a:buNone/>
            </a:pPr>
            <a:r>
              <a:rPr lang="en-US" altLang="ko-KR" sz="3600" dirty="0"/>
              <a:t>                     next sentence prediction</a:t>
            </a:r>
            <a:endParaRPr lang="ko-KR" altLang="en-US" sz="3600" dirty="0"/>
          </a:p>
        </p:txBody>
      </p:sp>
    </p:spTree>
    <p:extLst>
      <p:ext uri="{BB962C8B-B14F-4D97-AF65-F5344CB8AC3E}">
        <p14:creationId xmlns:p14="http://schemas.microsoft.com/office/powerpoint/2010/main" val="38900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0D34196-FF99-4C9D-AB40-0BB1BA2F7B03}"/>
              </a:ext>
            </a:extLst>
          </p:cNvPr>
          <p:cNvSpPr>
            <a:spLocks noGrp="1"/>
          </p:cNvSpPr>
          <p:nvPr>
            <p:ph type="title"/>
          </p:nvPr>
        </p:nvSpPr>
        <p:spPr/>
        <p:txBody>
          <a:bodyPr/>
          <a:lstStyle/>
          <a:p>
            <a:r>
              <a:rPr lang="en-US" altLang="ko-KR" sz="4400" b="1" dirty="0"/>
              <a:t>Masked Language Model(MLM)</a:t>
            </a:r>
            <a:endParaRPr lang="ko-KR" altLang="en-US" b="1" dirty="0"/>
          </a:p>
        </p:txBody>
      </p:sp>
      <p:sp>
        <p:nvSpPr>
          <p:cNvPr id="3" name="내용 개체 틀 2">
            <a:extLst>
              <a:ext uri="{FF2B5EF4-FFF2-40B4-BE49-F238E27FC236}">
                <a16:creationId xmlns:a16="http://schemas.microsoft.com/office/drawing/2014/main" id="{CEBDDB31-E670-4A5A-9238-8DF88AFA3CAD}"/>
              </a:ext>
            </a:extLst>
          </p:cNvPr>
          <p:cNvSpPr>
            <a:spLocks noGrp="1"/>
          </p:cNvSpPr>
          <p:nvPr>
            <p:ph idx="1"/>
          </p:nvPr>
        </p:nvSpPr>
        <p:spPr>
          <a:xfrm>
            <a:off x="838200" y="1825625"/>
            <a:ext cx="10515600" cy="1479049"/>
          </a:xfrm>
        </p:spPr>
        <p:txBody>
          <a:bodyPr/>
          <a:lstStyle/>
          <a:p>
            <a:r>
              <a:rPr lang="en-US" altLang="ko-KR" b="0" i="0" dirty="0">
                <a:effectLst/>
                <a:latin typeface="PT Sans"/>
              </a:rPr>
              <a:t>MLM</a:t>
            </a:r>
            <a:r>
              <a:rPr lang="ko-KR" altLang="en-US" b="0" i="0" dirty="0">
                <a:effectLst/>
                <a:latin typeface="PT Sans"/>
              </a:rPr>
              <a:t>은 </a:t>
            </a:r>
            <a:r>
              <a:rPr lang="en-US" altLang="ko-KR" b="0" i="0" dirty="0">
                <a:effectLst/>
                <a:latin typeface="PT Sans"/>
              </a:rPr>
              <a:t>input</a:t>
            </a:r>
            <a:r>
              <a:rPr lang="ko-KR" altLang="en-US" b="0" i="0" dirty="0">
                <a:effectLst/>
                <a:latin typeface="PT Sans"/>
              </a:rPr>
              <a:t>에서 </a:t>
            </a:r>
            <a:r>
              <a:rPr lang="ko-KR" altLang="en-US" b="0" i="0" dirty="0" err="1">
                <a:effectLst/>
                <a:latin typeface="PT Sans"/>
              </a:rPr>
              <a:t>무작위하게</a:t>
            </a:r>
            <a:r>
              <a:rPr lang="ko-KR" altLang="en-US" b="0" i="0" dirty="0">
                <a:effectLst/>
                <a:latin typeface="PT Sans"/>
              </a:rPr>
              <a:t> 몇개의 </a:t>
            </a:r>
            <a:r>
              <a:rPr lang="en-US" altLang="ko-KR" b="0" i="0" dirty="0">
                <a:effectLst/>
                <a:latin typeface="PT Sans"/>
              </a:rPr>
              <a:t>token</a:t>
            </a:r>
            <a:r>
              <a:rPr lang="ko-KR" altLang="en-US" b="0" i="0" dirty="0">
                <a:effectLst/>
                <a:latin typeface="PT Sans"/>
              </a:rPr>
              <a:t>을 </a:t>
            </a:r>
            <a:r>
              <a:rPr lang="en-US" altLang="ko-KR" b="0" i="0" dirty="0">
                <a:effectLst/>
                <a:latin typeface="PT Sans"/>
              </a:rPr>
              <a:t>mask </a:t>
            </a:r>
            <a:r>
              <a:rPr lang="ko-KR" altLang="en-US" b="0" i="0" dirty="0">
                <a:effectLst/>
                <a:latin typeface="PT Sans"/>
              </a:rPr>
              <a:t>시킴</a:t>
            </a:r>
            <a:r>
              <a:rPr lang="en-US" altLang="ko-KR" b="0" i="0" dirty="0">
                <a:effectLst/>
                <a:latin typeface="PT Sans"/>
              </a:rPr>
              <a:t>.</a:t>
            </a:r>
          </a:p>
          <a:p>
            <a:r>
              <a:rPr lang="ko-KR" altLang="en-US" b="0" i="0" dirty="0">
                <a:effectLst/>
                <a:latin typeface="Ubuntu Condensed"/>
              </a:rPr>
              <a:t>문장에서 단어 중의 일부를</a:t>
            </a:r>
            <a:r>
              <a:rPr lang="ko-KR" altLang="en-US" b="0" i="0" dirty="0">
                <a:solidFill>
                  <a:srgbClr val="00B0F0"/>
                </a:solidFill>
                <a:effectLst/>
                <a:latin typeface="Ubuntu Condensed"/>
              </a:rPr>
              <a:t> </a:t>
            </a:r>
            <a:r>
              <a:rPr lang="en-US" altLang="ko-KR" b="1" i="0" dirty="0">
                <a:solidFill>
                  <a:srgbClr val="00B0F0"/>
                </a:solidFill>
                <a:effectLst/>
                <a:latin typeface="Ubuntu Condensed"/>
              </a:rPr>
              <a:t>[Mask] </a:t>
            </a:r>
            <a:r>
              <a:rPr lang="ko-KR" altLang="en-US" b="1" i="0" dirty="0">
                <a:solidFill>
                  <a:srgbClr val="00B0F0"/>
                </a:solidFill>
                <a:effectLst/>
                <a:latin typeface="Ubuntu Condensed"/>
              </a:rPr>
              <a:t>토큰</a:t>
            </a:r>
            <a:r>
              <a:rPr lang="ko-KR" altLang="en-US" b="0" i="0" dirty="0">
                <a:effectLst/>
                <a:latin typeface="Ubuntu Condensed"/>
              </a:rPr>
              <a:t>으로 바꾼 뒤</a:t>
            </a:r>
            <a:r>
              <a:rPr lang="en-US" altLang="ko-KR" b="0" i="0" dirty="0">
                <a:effectLst/>
                <a:latin typeface="Ubuntu Condensed"/>
              </a:rPr>
              <a:t>, </a:t>
            </a:r>
            <a:r>
              <a:rPr lang="ko-KR" altLang="en-US" b="0" i="0" dirty="0">
                <a:effectLst/>
                <a:latin typeface="Ubuntu Condensed"/>
              </a:rPr>
              <a:t>가려진 단어를 예측하도록 학습</a:t>
            </a:r>
            <a:endParaRPr lang="en-US" altLang="ko-KR" b="0" i="0" dirty="0">
              <a:effectLst/>
              <a:latin typeface="PT Sans"/>
            </a:endParaRPr>
          </a:p>
        </p:txBody>
      </p:sp>
      <p:sp>
        <p:nvSpPr>
          <p:cNvPr id="5" name="TextBox 4">
            <a:extLst>
              <a:ext uri="{FF2B5EF4-FFF2-40B4-BE49-F238E27FC236}">
                <a16:creationId xmlns:a16="http://schemas.microsoft.com/office/drawing/2014/main" id="{13598AE8-0D61-4531-BAC6-B8B28CC7FEA1}"/>
              </a:ext>
            </a:extLst>
          </p:cNvPr>
          <p:cNvSpPr txBox="1"/>
          <p:nvPr/>
        </p:nvSpPr>
        <p:spPr>
          <a:xfrm>
            <a:off x="725905" y="3553327"/>
            <a:ext cx="11353800" cy="2677656"/>
          </a:xfrm>
          <a:prstGeom prst="rect">
            <a:avLst/>
          </a:prstGeom>
          <a:noFill/>
        </p:spPr>
        <p:txBody>
          <a:bodyPr wrap="square">
            <a:spAutoFit/>
          </a:bodyPr>
          <a:lstStyle/>
          <a:p>
            <a:r>
              <a:rPr lang="en-US" altLang="ko-KR" sz="2800" b="0" i="0" dirty="0">
                <a:solidFill>
                  <a:schemeClr val="bg1"/>
                </a:solidFill>
                <a:effectLst/>
                <a:latin typeface="Ubuntu Condensed"/>
              </a:rPr>
              <a:t>ex) </a:t>
            </a:r>
            <a:r>
              <a:rPr lang="ko-KR" altLang="en-US" sz="2800" b="0" i="0" dirty="0">
                <a:solidFill>
                  <a:schemeClr val="bg1"/>
                </a:solidFill>
                <a:effectLst/>
                <a:latin typeface="Ubuntu Condensed"/>
              </a:rPr>
              <a:t>나는 하늘이 예쁘다고 생각한다 </a:t>
            </a:r>
            <a:r>
              <a:rPr lang="en-US" altLang="ko-KR" sz="2800" b="0" i="0" dirty="0">
                <a:solidFill>
                  <a:schemeClr val="bg1"/>
                </a:solidFill>
                <a:effectLst/>
                <a:latin typeface="Ubuntu Condensed"/>
              </a:rPr>
              <a:t>-&gt; </a:t>
            </a:r>
            <a:r>
              <a:rPr lang="ko-KR" altLang="en-US" sz="2800" b="0" i="0" dirty="0">
                <a:solidFill>
                  <a:schemeClr val="bg1"/>
                </a:solidFill>
                <a:effectLst/>
                <a:latin typeface="Ubuntu Condensed"/>
              </a:rPr>
              <a:t>나는 하늘이 </a:t>
            </a:r>
            <a:r>
              <a:rPr lang="en-US" altLang="ko-KR" sz="2800" b="0" i="0" dirty="0">
                <a:solidFill>
                  <a:schemeClr val="bg1"/>
                </a:solidFill>
                <a:effectLst/>
                <a:latin typeface="Ubuntu Condensed"/>
              </a:rPr>
              <a:t>[Mask] </a:t>
            </a:r>
            <a:r>
              <a:rPr lang="ko-KR" altLang="en-US" sz="2800" b="0" i="0" dirty="0">
                <a:solidFill>
                  <a:schemeClr val="bg1"/>
                </a:solidFill>
                <a:effectLst/>
                <a:latin typeface="Ubuntu Condensed"/>
              </a:rPr>
              <a:t>생각한다</a:t>
            </a:r>
            <a:r>
              <a:rPr lang="en-US" altLang="ko-KR" sz="2800" b="0" i="0" dirty="0">
                <a:solidFill>
                  <a:schemeClr val="bg1"/>
                </a:solidFill>
                <a:effectLst/>
                <a:latin typeface="Ubuntu Condensed"/>
              </a:rPr>
              <a:t>.</a:t>
            </a:r>
          </a:p>
          <a:p>
            <a:r>
              <a:rPr lang="en-US" altLang="ko-KR" sz="2800" dirty="0">
                <a:solidFill>
                  <a:srgbClr val="FF0000"/>
                </a:solidFill>
                <a:latin typeface="Ubuntu Condensed"/>
              </a:rPr>
              <a:t>//80%</a:t>
            </a:r>
            <a:r>
              <a:rPr lang="ko-KR" altLang="en-US" sz="2800" dirty="0">
                <a:solidFill>
                  <a:srgbClr val="FF0000"/>
                </a:solidFill>
                <a:latin typeface="Ubuntu Condensed"/>
              </a:rPr>
              <a:t>는 </a:t>
            </a:r>
            <a:r>
              <a:rPr lang="en-US" altLang="ko-KR" sz="2800" dirty="0">
                <a:solidFill>
                  <a:srgbClr val="FF0000"/>
                </a:solidFill>
                <a:latin typeface="Ubuntu Condensed"/>
              </a:rPr>
              <a:t>mask token</a:t>
            </a:r>
            <a:br>
              <a:rPr lang="ko-KR" altLang="en-US" sz="2800" dirty="0"/>
            </a:br>
            <a:r>
              <a:rPr lang="en-US" altLang="ko-KR" sz="2800" b="0" i="0" dirty="0">
                <a:solidFill>
                  <a:schemeClr val="bg1"/>
                </a:solidFill>
                <a:effectLst/>
                <a:latin typeface="Ubuntu Condensed"/>
              </a:rPr>
              <a:t>ex) </a:t>
            </a:r>
            <a:r>
              <a:rPr lang="ko-KR" altLang="en-US" sz="2800" b="0" i="0" dirty="0">
                <a:solidFill>
                  <a:schemeClr val="bg1"/>
                </a:solidFill>
                <a:effectLst/>
                <a:latin typeface="Ubuntu Condensed"/>
              </a:rPr>
              <a:t>나는 하늘이 예쁘다고 생각한다 </a:t>
            </a:r>
            <a:r>
              <a:rPr lang="en-US" altLang="ko-KR" sz="2800" b="0" i="0" dirty="0">
                <a:solidFill>
                  <a:schemeClr val="bg1"/>
                </a:solidFill>
                <a:effectLst/>
                <a:latin typeface="Ubuntu Condensed"/>
              </a:rPr>
              <a:t>-&gt; </a:t>
            </a:r>
            <a:r>
              <a:rPr lang="ko-KR" altLang="en-US" sz="2800" b="0" i="0" dirty="0">
                <a:solidFill>
                  <a:schemeClr val="bg1"/>
                </a:solidFill>
                <a:effectLst/>
                <a:latin typeface="Ubuntu Condensed"/>
              </a:rPr>
              <a:t>나는 하늘이 </a:t>
            </a:r>
            <a:r>
              <a:rPr lang="en-US" altLang="ko-KR" sz="2800" b="0" i="0" dirty="0">
                <a:solidFill>
                  <a:schemeClr val="bg1"/>
                </a:solidFill>
                <a:effectLst/>
                <a:latin typeface="Ubuntu Condensed"/>
              </a:rPr>
              <a:t>[</a:t>
            </a:r>
            <a:r>
              <a:rPr lang="ko-KR" altLang="en-US" sz="2800" b="0" i="0" dirty="0">
                <a:solidFill>
                  <a:schemeClr val="bg1"/>
                </a:solidFill>
                <a:effectLst/>
                <a:latin typeface="Ubuntu Condensed"/>
              </a:rPr>
              <a:t>흐리다고</a:t>
            </a:r>
            <a:r>
              <a:rPr lang="en-US" altLang="ko-KR" sz="2800" b="0" i="0" dirty="0">
                <a:solidFill>
                  <a:schemeClr val="bg1"/>
                </a:solidFill>
                <a:effectLst/>
                <a:latin typeface="Ubuntu Condensed"/>
              </a:rPr>
              <a:t>]</a:t>
            </a:r>
            <a:r>
              <a:rPr lang="ko-KR" altLang="en-US" sz="2800" b="0" i="0" dirty="0">
                <a:solidFill>
                  <a:schemeClr val="bg1"/>
                </a:solidFill>
                <a:effectLst/>
                <a:latin typeface="Ubuntu Condensed"/>
              </a:rPr>
              <a:t> 생각한다</a:t>
            </a:r>
            <a:r>
              <a:rPr lang="en-US" altLang="ko-KR" sz="2800" b="0" i="0" dirty="0">
                <a:solidFill>
                  <a:schemeClr val="bg1"/>
                </a:solidFill>
                <a:effectLst/>
                <a:latin typeface="Ubuntu Condensed"/>
              </a:rPr>
              <a:t>.</a:t>
            </a:r>
          </a:p>
          <a:p>
            <a:r>
              <a:rPr lang="en-US" altLang="ko-KR" sz="2800" dirty="0">
                <a:solidFill>
                  <a:srgbClr val="FF0000"/>
                </a:solidFill>
                <a:latin typeface="Ubuntu Condensed"/>
              </a:rPr>
              <a:t>//10%</a:t>
            </a:r>
            <a:r>
              <a:rPr lang="ko-KR" altLang="en-US" sz="2800" dirty="0">
                <a:solidFill>
                  <a:srgbClr val="FF0000"/>
                </a:solidFill>
                <a:latin typeface="Ubuntu Condensed"/>
              </a:rPr>
              <a:t>는 </a:t>
            </a:r>
            <a:r>
              <a:rPr lang="en-US" altLang="ko-KR" sz="2800" dirty="0">
                <a:solidFill>
                  <a:srgbClr val="FF0000"/>
                </a:solidFill>
                <a:latin typeface="Ubuntu Condensed"/>
              </a:rPr>
              <a:t>random word</a:t>
            </a:r>
            <a:br>
              <a:rPr lang="en-US" altLang="ko-KR" sz="2800" b="0" i="0" dirty="0">
                <a:solidFill>
                  <a:srgbClr val="333333"/>
                </a:solidFill>
                <a:effectLst/>
                <a:latin typeface="Ubuntu Condensed"/>
              </a:rPr>
            </a:br>
            <a:r>
              <a:rPr lang="en-US" altLang="ko-KR" sz="2800" b="0" i="0" dirty="0">
                <a:solidFill>
                  <a:schemeClr val="bg1"/>
                </a:solidFill>
                <a:effectLst/>
                <a:latin typeface="Ubuntu Condensed"/>
              </a:rPr>
              <a:t>ex) </a:t>
            </a:r>
            <a:r>
              <a:rPr lang="ko-KR" altLang="en-US" sz="2800" b="0" i="0" dirty="0">
                <a:solidFill>
                  <a:schemeClr val="bg1"/>
                </a:solidFill>
                <a:effectLst/>
                <a:latin typeface="Ubuntu Condensed"/>
              </a:rPr>
              <a:t>나는 하늘이 예쁘다고 생각한다 </a:t>
            </a:r>
            <a:r>
              <a:rPr lang="en-US" altLang="ko-KR" sz="2800" b="0" i="0" dirty="0">
                <a:solidFill>
                  <a:schemeClr val="bg1"/>
                </a:solidFill>
                <a:effectLst/>
                <a:latin typeface="Ubuntu Condensed"/>
              </a:rPr>
              <a:t>-&gt; </a:t>
            </a:r>
            <a:r>
              <a:rPr lang="ko-KR" altLang="en-US" sz="2800" b="0" i="0" dirty="0">
                <a:solidFill>
                  <a:schemeClr val="bg1"/>
                </a:solidFill>
                <a:effectLst/>
                <a:latin typeface="Ubuntu Condensed"/>
              </a:rPr>
              <a:t>나는 하늘이 예쁘다고 생각한다</a:t>
            </a:r>
            <a:r>
              <a:rPr lang="en-US" altLang="ko-KR" sz="2800" b="0" i="0" dirty="0">
                <a:solidFill>
                  <a:schemeClr val="bg1"/>
                </a:solidFill>
                <a:effectLst/>
                <a:latin typeface="Ubuntu Condensed"/>
              </a:rPr>
              <a:t>.</a:t>
            </a:r>
          </a:p>
          <a:p>
            <a:r>
              <a:rPr lang="en-US" altLang="ko-KR" sz="2800" dirty="0">
                <a:solidFill>
                  <a:srgbClr val="FF0000"/>
                </a:solidFill>
                <a:latin typeface="Ubuntu Condensed"/>
              </a:rPr>
              <a:t>//10%</a:t>
            </a:r>
            <a:r>
              <a:rPr lang="ko-KR" altLang="en-US" sz="2800" dirty="0">
                <a:solidFill>
                  <a:srgbClr val="FF0000"/>
                </a:solidFill>
                <a:latin typeface="Ubuntu Condensed"/>
              </a:rPr>
              <a:t>는 원본 </a:t>
            </a:r>
            <a:r>
              <a:rPr lang="en-US" altLang="ko-KR" sz="2800" dirty="0">
                <a:solidFill>
                  <a:srgbClr val="FF0000"/>
                </a:solidFill>
                <a:latin typeface="Ubuntu Condensed"/>
              </a:rPr>
              <a:t>word </a:t>
            </a:r>
            <a:r>
              <a:rPr lang="ko-KR" altLang="en-US" sz="2800" dirty="0">
                <a:solidFill>
                  <a:srgbClr val="FF0000"/>
                </a:solidFill>
                <a:latin typeface="Ubuntu Condensed"/>
              </a:rPr>
              <a:t>그대로</a:t>
            </a:r>
            <a:endParaRPr lang="ko-KR" altLang="en-US" sz="2800" dirty="0">
              <a:solidFill>
                <a:srgbClr val="FF0000"/>
              </a:solidFill>
            </a:endParaRPr>
          </a:p>
        </p:txBody>
      </p:sp>
    </p:spTree>
    <p:extLst>
      <p:ext uri="{BB962C8B-B14F-4D97-AF65-F5344CB8AC3E}">
        <p14:creationId xmlns:p14="http://schemas.microsoft.com/office/powerpoint/2010/main" val="1607352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D9258A-B907-4BEF-A11C-D7A4579EB072}"/>
              </a:ext>
            </a:extLst>
          </p:cNvPr>
          <p:cNvSpPr>
            <a:spLocks noGrp="1"/>
          </p:cNvSpPr>
          <p:nvPr>
            <p:ph type="title"/>
          </p:nvPr>
        </p:nvSpPr>
        <p:spPr>
          <a:xfrm>
            <a:off x="4040657" y="2766218"/>
            <a:ext cx="4269625" cy="1325563"/>
          </a:xfrm>
        </p:spPr>
        <p:txBody>
          <a:bodyPr/>
          <a:lstStyle/>
          <a:p>
            <a:r>
              <a:rPr lang="en-US" altLang="ko-KR" dirty="0"/>
              <a:t>transformer</a:t>
            </a:r>
            <a:endParaRPr lang="ko-KR" altLang="en-US" dirty="0"/>
          </a:p>
        </p:txBody>
      </p:sp>
    </p:spTree>
    <p:extLst>
      <p:ext uri="{BB962C8B-B14F-4D97-AF65-F5344CB8AC3E}">
        <p14:creationId xmlns:p14="http://schemas.microsoft.com/office/powerpoint/2010/main" val="3420389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2CDC1B-EA37-4DD5-B3FC-8FC3E8D89F1E}"/>
              </a:ext>
            </a:extLst>
          </p:cNvPr>
          <p:cNvSpPr>
            <a:spLocks noGrp="1"/>
          </p:cNvSpPr>
          <p:nvPr>
            <p:ph type="title"/>
          </p:nvPr>
        </p:nvSpPr>
        <p:spPr/>
        <p:txBody>
          <a:bodyPr/>
          <a:lstStyle/>
          <a:p>
            <a:r>
              <a:rPr lang="en-US" altLang="ko-KR" b="1" i="0" dirty="0">
                <a:effectLst/>
                <a:latin typeface="Ubuntu Condensed"/>
              </a:rPr>
              <a:t>Next Sentence Prediction (NSP)</a:t>
            </a:r>
            <a:endParaRPr lang="ko-KR" altLang="en-US" dirty="0"/>
          </a:p>
        </p:txBody>
      </p:sp>
      <p:sp>
        <p:nvSpPr>
          <p:cNvPr id="3" name="내용 개체 틀 2">
            <a:extLst>
              <a:ext uri="{FF2B5EF4-FFF2-40B4-BE49-F238E27FC236}">
                <a16:creationId xmlns:a16="http://schemas.microsoft.com/office/drawing/2014/main" id="{1A1EA877-1338-4983-8423-8327712A890E}"/>
              </a:ext>
            </a:extLst>
          </p:cNvPr>
          <p:cNvSpPr>
            <a:spLocks noGrp="1"/>
          </p:cNvSpPr>
          <p:nvPr>
            <p:ph idx="1"/>
          </p:nvPr>
        </p:nvSpPr>
        <p:spPr/>
        <p:txBody>
          <a:bodyPr/>
          <a:lstStyle/>
          <a:p>
            <a:r>
              <a:rPr lang="ko-KR" altLang="en-US" b="0" i="0" dirty="0">
                <a:effectLst/>
                <a:latin typeface="PT Sans"/>
              </a:rPr>
              <a:t>두 문장을 </a:t>
            </a:r>
            <a:r>
              <a:rPr lang="en-US" altLang="ko-KR" b="0" i="0" dirty="0">
                <a:effectLst/>
                <a:latin typeface="PT Sans"/>
              </a:rPr>
              <a:t>pre-training</a:t>
            </a:r>
            <a:r>
              <a:rPr lang="ko-KR" altLang="en-US" b="0" i="0" dirty="0">
                <a:effectLst/>
                <a:latin typeface="PT Sans"/>
              </a:rPr>
              <a:t>시에 같이 넣어줘서 두 문장이 이어지는 문장인지 아닌지 맞추는 것</a:t>
            </a:r>
            <a:endParaRPr lang="en-US" altLang="ko-KR" b="0" i="0" dirty="0">
              <a:effectLst/>
              <a:latin typeface="PT Sans"/>
            </a:endParaRPr>
          </a:p>
          <a:p>
            <a:r>
              <a:rPr lang="ko-KR" altLang="en-US" b="0" i="0" dirty="0">
                <a:effectLst/>
                <a:latin typeface="Ubuntu Condensed"/>
              </a:rPr>
              <a:t>문장 </a:t>
            </a:r>
            <a:r>
              <a:rPr lang="en-US" altLang="ko-KR" b="0" i="0" dirty="0">
                <a:effectLst/>
                <a:latin typeface="Ubuntu Condensed"/>
              </a:rPr>
              <a:t>A</a:t>
            </a:r>
            <a:r>
              <a:rPr lang="ko-KR" altLang="en-US" b="0" i="0" dirty="0">
                <a:effectLst/>
                <a:latin typeface="Ubuntu Condensed"/>
              </a:rPr>
              <a:t>와 </a:t>
            </a:r>
            <a:r>
              <a:rPr lang="en-US" altLang="ko-KR" b="0" i="0" dirty="0">
                <a:effectLst/>
                <a:latin typeface="Ubuntu Condensed"/>
              </a:rPr>
              <a:t>B</a:t>
            </a:r>
            <a:r>
              <a:rPr lang="ko-KR" altLang="en-US" b="0" i="0" dirty="0">
                <a:effectLst/>
                <a:latin typeface="Ubuntu Condensed"/>
              </a:rPr>
              <a:t>를 이어 붙이는데</a:t>
            </a:r>
            <a:r>
              <a:rPr lang="en-US" altLang="ko-KR" b="0" i="0" dirty="0">
                <a:effectLst/>
                <a:latin typeface="Ubuntu Condensed"/>
              </a:rPr>
              <a:t>, B</a:t>
            </a:r>
            <a:r>
              <a:rPr lang="ko-KR" altLang="en-US" b="0" i="0" dirty="0">
                <a:effectLst/>
                <a:latin typeface="Ubuntu Condensed"/>
              </a:rPr>
              <a:t>는 </a:t>
            </a:r>
            <a:r>
              <a:rPr lang="en-US" altLang="ko-KR" b="0" i="0" dirty="0">
                <a:effectLst/>
                <a:latin typeface="Ubuntu Condensed"/>
              </a:rPr>
              <a:t>50% </a:t>
            </a:r>
            <a:r>
              <a:rPr lang="ko-KR" altLang="en-US" b="0" i="0" dirty="0">
                <a:effectLst/>
                <a:latin typeface="Ubuntu Condensed"/>
              </a:rPr>
              <a:t>확률로</a:t>
            </a:r>
            <a:r>
              <a:rPr lang="ko-KR" altLang="en-US" b="0" i="0" dirty="0">
                <a:solidFill>
                  <a:srgbClr val="202124"/>
                </a:solidFill>
                <a:effectLst/>
                <a:latin typeface="Ubuntu Condensed"/>
              </a:rPr>
              <a:t> </a:t>
            </a:r>
            <a:r>
              <a:rPr lang="ko-KR" altLang="en-US" b="1" i="0" dirty="0">
                <a:solidFill>
                  <a:srgbClr val="0593D3"/>
                </a:solidFill>
                <a:effectLst/>
                <a:latin typeface="Ubuntu Condensed"/>
              </a:rPr>
              <a:t>관련 있는 문장</a:t>
            </a:r>
            <a:r>
              <a:rPr lang="en-US" altLang="ko-KR" b="1" i="0" dirty="0">
                <a:solidFill>
                  <a:srgbClr val="0593D3"/>
                </a:solidFill>
                <a:effectLst/>
                <a:latin typeface="Ubuntu Condensed"/>
              </a:rPr>
              <a:t>(</a:t>
            </a:r>
            <a:r>
              <a:rPr lang="en-US" altLang="ko-KR" b="1" i="0" dirty="0" err="1">
                <a:solidFill>
                  <a:srgbClr val="0593D3"/>
                </a:solidFill>
                <a:effectLst/>
                <a:latin typeface="Ubuntu Condensed"/>
              </a:rPr>
              <a:t>IsNext</a:t>
            </a:r>
            <a:r>
              <a:rPr lang="en-US" altLang="ko-KR" b="1" i="0" dirty="0">
                <a:solidFill>
                  <a:srgbClr val="0593D3"/>
                </a:solidFill>
                <a:effectLst/>
                <a:latin typeface="Ubuntu Condensed"/>
              </a:rPr>
              <a:t> label)</a:t>
            </a:r>
            <a:r>
              <a:rPr lang="ko-KR" altLang="en-US" b="0" i="0" dirty="0">
                <a:solidFill>
                  <a:srgbClr val="202124"/>
                </a:solidFill>
                <a:effectLst/>
                <a:latin typeface="Ubuntu Condensed"/>
              </a:rPr>
              <a:t> </a:t>
            </a:r>
            <a:r>
              <a:rPr lang="ko-KR" altLang="en-US" b="0" i="0" dirty="0">
                <a:effectLst/>
                <a:latin typeface="Ubuntu Condensed"/>
              </a:rPr>
              <a:t>또는</a:t>
            </a:r>
            <a:r>
              <a:rPr lang="ko-KR" altLang="en-US" b="0" i="0" dirty="0">
                <a:solidFill>
                  <a:srgbClr val="202124"/>
                </a:solidFill>
                <a:effectLst/>
                <a:latin typeface="Ubuntu Condensed"/>
              </a:rPr>
              <a:t> </a:t>
            </a:r>
            <a:r>
              <a:rPr lang="ko-KR" altLang="en-US" b="1" i="0" dirty="0">
                <a:solidFill>
                  <a:srgbClr val="0593D3"/>
                </a:solidFill>
                <a:effectLst/>
                <a:latin typeface="Ubuntu Condensed"/>
              </a:rPr>
              <a:t>관련 없는 문장</a:t>
            </a:r>
            <a:r>
              <a:rPr lang="en-US" altLang="ko-KR" b="1" i="0" dirty="0">
                <a:solidFill>
                  <a:srgbClr val="0593D3"/>
                </a:solidFill>
                <a:effectLst/>
                <a:latin typeface="Ubuntu Condensed"/>
              </a:rPr>
              <a:t>(</a:t>
            </a:r>
            <a:r>
              <a:rPr lang="en-US" altLang="ko-KR" b="1" i="0" dirty="0" err="1">
                <a:solidFill>
                  <a:srgbClr val="0593D3"/>
                </a:solidFill>
                <a:effectLst/>
                <a:latin typeface="Ubuntu Condensed"/>
              </a:rPr>
              <a:t>NotNext</a:t>
            </a:r>
            <a:r>
              <a:rPr lang="en-US" altLang="ko-KR" b="1" i="0" dirty="0">
                <a:solidFill>
                  <a:srgbClr val="0593D3"/>
                </a:solidFill>
                <a:effectLst/>
                <a:latin typeface="Ubuntu Condensed"/>
              </a:rPr>
              <a:t> label)</a:t>
            </a:r>
            <a:r>
              <a:rPr lang="ko-KR" altLang="en-US" b="0" i="0" dirty="0">
                <a:effectLst/>
                <a:latin typeface="Ubuntu Condensed"/>
              </a:rPr>
              <a:t>을 사용한다</a:t>
            </a:r>
            <a:r>
              <a:rPr lang="en-US" altLang="ko-KR" dirty="0">
                <a:latin typeface="Ubuntu Condensed"/>
              </a:rPr>
              <a:t>.</a:t>
            </a:r>
          </a:p>
        </p:txBody>
      </p:sp>
    </p:spTree>
    <p:extLst>
      <p:ext uri="{BB962C8B-B14F-4D97-AF65-F5344CB8AC3E}">
        <p14:creationId xmlns:p14="http://schemas.microsoft.com/office/powerpoint/2010/main" val="31457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4DEC26-975D-4729-B40F-BA2D1B6FD6F3}"/>
              </a:ext>
            </a:extLst>
          </p:cNvPr>
          <p:cNvSpPr>
            <a:spLocks noGrp="1"/>
          </p:cNvSpPr>
          <p:nvPr>
            <p:ph type="title"/>
          </p:nvPr>
        </p:nvSpPr>
        <p:spPr/>
        <p:txBody>
          <a:bodyPr/>
          <a:lstStyle/>
          <a:p>
            <a:r>
              <a:rPr lang="en-US" altLang="ko-KR" b="1"/>
              <a:t>Embedding</a:t>
            </a:r>
            <a:endParaRPr lang="ko-KR" altLang="en-US" b="1" dirty="0"/>
          </a:p>
        </p:txBody>
      </p:sp>
      <p:sp>
        <p:nvSpPr>
          <p:cNvPr id="3" name="내용 개체 틀 2">
            <a:extLst>
              <a:ext uri="{FF2B5EF4-FFF2-40B4-BE49-F238E27FC236}">
                <a16:creationId xmlns:a16="http://schemas.microsoft.com/office/drawing/2014/main" id="{455F68AE-703B-46DD-A92E-F3EFDAE3313B}"/>
              </a:ext>
            </a:extLst>
          </p:cNvPr>
          <p:cNvSpPr>
            <a:spLocks noGrp="1"/>
          </p:cNvSpPr>
          <p:nvPr>
            <p:ph idx="1"/>
          </p:nvPr>
        </p:nvSpPr>
        <p:spPr>
          <a:xfrm>
            <a:off x="677778" y="1369846"/>
            <a:ext cx="11177337" cy="4351338"/>
          </a:xfrm>
        </p:spPr>
        <p:txBody>
          <a:bodyPr/>
          <a:lstStyle/>
          <a:p>
            <a:r>
              <a:rPr lang="en-US" altLang="ko-KR" b="0" i="0" dirty="0" err="1">
                <a:effectLst/>
                <a:latin typeface="Noto Serif KR"/>
              </a:rPr>
              <a:t>ELMo</a:t>
            </a:r>
            <a:r>
              <a:rPr lang="ko-KR" altLang="en-US" b="0" i="0" dirty="0">
                <a:effectLst/>
                <a:latin typeface="Noto Serif KR"/>
              </a:rPr>
              <a:t>를 포함한 </a:t>
            </a:r>
            <a:r>
              <a:rPr lang="en-US" altLang="ko-KR" b="0" i="0" dirty="0">
                <a:effectLst/>
                <a:latin typeface="Noto Serif KR"/>
              </a:rPr>
              <a:t>BERT</a:t>
            </a:r>
            <a:r>
              <a:rPr lang="ko-KR" altLang="en-US" b="0" i="0" dirty="0">
                <a:effectLst/>
                <a:latin typeface="Noto Serif KR"/>
              </a:rPr>
              <a:t>의 가장 큰 특징은 다이나믹 </a:t>
            </a:r>
            <a:r>
              <a:rPr lang="ko-KR" altLang="en-US" b="0" i="0" dirty="0" err="1">
                <a:effectLst/>
                <a:latin typeface="Noto Serif KR"/>
              </a:rPr>
              <a:t>임베딩이라는</a:t>
            </a:r>
            <a:r>
              <a:rPr lang="ko-KR" altLang="en-US" b="0" i="0" dirty="0">
                <a:effectLst/>
                <a:latin typeface="Noto Serif KR"/>
              </a:rPr>
              <a:t> 점이다</a:t>
            </a:r>
            <a:endParaRPr lang="en-US" altLang="ko-KR" b="0" i="0" dirty="0">
              <a:effectLst/>
              <a:latin typeface="Noto Serif KR"/>
            </a:endParaRPr>
          </a:p>
          <a:p>
            <a:r>
              <a:rPr lang="ko-KR" altLang="en-US" b="0" i="0" dirty="0">
                <a:effectLst/>
                <a:latin typeface="Noto Serif KR"/>
              </a:rPr>
              <a:t>문장 형태와 위치에 따라 동일한 단어도 다른 </a:t>
            </a:r>
            <a:r>
              <a:rPr lang="ko-KR" altLang="en-US" b="0" i="0" dirty="0" err="1">
                <a:effectLst/>
                <a:latin typeface="Noto Serif KR"/>
              </a:rPr>
              <a:t>임베딩을</a:t>
            </a:r>
            <a:r>
              <a:rPr lang="ko-KR" altLang="en-US" b="0" i="0" dirty="0">
                <a:effectLst/>
                <a:latin typeface="Noto Serif KR"/>
              </a:rPr>
              <a:t> 갖게 되어 이를 통해 </a:t>
            </a:r>
            <a:r>
              <a:rPr lang="ko-KR" altLang="en-US" b="0" i="0" dirty="0">
                <a:solidFill>
                  <a:srgbClr val="FF0000"/>
                </a:solidFill>
                <a:effectLst/>
                <a:latin typeface="Noto Serif KR"/>
              </a:rPr>
              <a:t>중의성을 해소</a:t>
            </a:r>
            <a:r>
              <a:rPr lang="ko-KR" altLang="en-US" b="0" i="0" dirty="0">
                <a:effectLst/>
                <a:latin typeface="Noto Serif KR"/>
              </a:rPr>
              <a:t>할 수 있다</a:t>
            </a:r>
            <a:r>
              <a:rPr lang="en-US" altLang="ko-KR" b="0" i="0" dirty="0">
                <a:effectLst/>
                <a:latin typeface="Noto Serif KR"/>
              </a:rPr>
              <a:t>.</a:t>
            </a:r>
          </a:p>
          <a:p>
            <a:r>
              <a:rPr lang="en-US" altLang="ko-KR" b="0" i="0" dirty="0">
                <a:effectLst/>
                <a:latin typeface="Noto Serif KR"/>
              </a:rPr>
              <a:t>Ex)</a:t>
            </a:r>
            <a:r>
              <a:rPr lang="ko-KR" altLang="en-US" b="0" i="0" dirty="0">
                <a:effectLst/>
                <a:latin typeface="Noto Serif KR"/>
              </a:rPr>
              <a:t>세 문장에 대한 형태소 분석 결과를 </a:t>
            </a:r>
            <a:r>
              <a:rPr lang="ko-KR" altLang="en-US" b="0" i="0" dirty="0" err="1">
                <a:effectLst/>
                <a:latin typeface="Noto Serif KR"/>
              </a:rPr>
              <a:t>입력값으로</a:t>
            </a:r>
            <a:r>
              <a:rPr lang="en-US" altLang="ko-KR" dirty="0">
                <a:latin typeface="Noto Serif KR"/>
              </a:rPr>
              <a:t> </a:t>
            </a:r>
            <a:r>
              <a:rPr lang="ko-KR" altLang="en-US" dirty="0">
                <a:latin typeface="Noto Serif KR"/>
              </a:rPr>
              <a:t>벡터 거리 확인</a:t>
            </a:r>
            <a:endParaRPr lang="en-US" altLang="ko-KR" dirty="0">
              <a:latin typeface="Noto Serif KR"/>
            </a:endParaRPr>
          </a:p>
          <a:p>
            <a:endParaRPr lang="en-US" altLang="ko-KR" b="0" i="0" dirty="0">
              <a:solidFill>
                <a:srgbClr val="515151"/>
              </a:solidFill>
              <a:effectLst/>
              <a:latin typeface="Noto Serif KR"/>
            </a:endParaRPr>
          </a:p>
          <a:p>
            <a:endParaRPr lang="ko-KR" altLang="en-US" dirty="0"/>
          </a:p>
        </p:txBody>
      </p:sp>
      <p:pic>
        <p:nvPicPr>
          <p:cNvPr id="5" name="그림 4">
            <a:extLst>
              <a:ext uri="{FF2B5EF4-FFF2-40B4-BE49-F238E27FC236}">
                <a16:creationId xmlns:a16="http://schemas.microsoft.com/office/drawing/2014/main" id="{F363A12C-5007-43F4-AAF5-DCAAB069557A}"/>
              </a:ext>
            </a:extLst>
          </p:cNvPr>
          <p:cNvPicPr>
            <a:picLocks noChangeAspect="1"/>
          </p:cNvPicPr>
          <p:nvPr/>
        </p:nvPicPr>
        <p:blipFill>
          <a:blip r:embed="rId2"/>
          <a:stretch>
            <a:fillRect/>
          </a:stretch>
        </p:blipFill>
        <p:spPr>
          <a:xfrm>
            <a:off x="1291655" y="3429000"/>
            <a:ext cx="6343650" cy="3400425"/>
          </a:xfrm>
          <a:prstGeom prst="rect">
            <a:avLst/>
          </a:prstGeom>
        </p:spPr>
      </p:pic>
    </p:spTree>
    <p:extLst>
      <p:ext uri="{BB962C8B-B14F-4D97-AF65-F5344CB8AC3E}">
        <p14:creationId xmlns:p14="http://schemas.microsoft.com/office/powerpoint/2010/main" val="174027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31226A-857F-4224-8756-463877639D4A}"/>
              </a:ext>
            </a:extLst>
          </p:cNvPr>
          <p:cNvSpPr>
            <a:spLocks noGrp="1"/>
          </p:cNvSpPr>
          <p:nvPr>
            <p:ph type="ctrTitle"/>
          </p:nvPr>
        </p:nvSpPr>
        <p:spPr>
          <a:xfrm>
            <a:off x="1524000" y="799633"/>
            <a:ext cx="9144000" cy="2387600"/>
          </a:xfrm>
        </p:spPr>
        <p:txBody>
          <a:bodyPr/>
          <a:lstStyle/>
          <a:p>
            <a:r>
              <a:rPr lang="en-US" altLang="ko-KR" dirty="0" err="1"/>
              <a:t>Kobert</a:t>
            </a:r>
            <a:endParaRPr lang="ko-KR" altLang="en-US" dirty="0"/>
          </a:p>
        </p:txBody>
      </p:sp>
    </p:spTree>
    <p:extLst>
      <p:ext uri="{BB962C8B-B14F-4D97-AF65-F5344CB8AC3E}">
        <p14:creationId xmlns:p14="http://schemas.microsoft.com/office/powerpoint/2010/main" val="386618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E2395C4-4F7D-435D-8C93-B0CE203D7B2D}"/>
              </a:ext>
            </a:extLst>
          </p:cNvPr>
          <p:cNvPicPr>
            <a:picLocks noChangeAspect="1"/>
          </p:cNvPicPr>
          <p:nvPr/>
        </p:nvPicPr>
        <p:blipFill>
          <a:blip r:embed="rId2"/>
          <a:stretch>
            <a:fillRect/>
          </a:stretch>
        </p:blipFill>
        <p:spPr>
          <a:xfrm>
            <a:off x="0" y="2212913"/>
            <a:ext cx="6696075" cy="2836589"/>
          </a:xfrm>
          <a:prstGeom prst="rect">
            <a:avLst/>
          </a:prstGeom>
        </p:spPr>
      </p:pic>
      <p:sp>
        <p:nvSpPr>
          <p:cNvPr id="7" name="TextBox 6">
            <a:extLst>
              <a:ext uri="{FF2B5EF4-FFF2-40B4-BE49-F238E27FC236}">
                <a16:creationId xmlns:a16="http://schemas.microsoft.com/office/drawing/2014/main" id="{F7F1D596-1A24-41F8-ADAA-DDC0A384928E}"/>
              </a:ext>
            </a:extLst>
          </p:cNvPr>
          <p:cNvSpPr txBox="1"/>
          <p:nvPr/>
        </p:nvSpPr>
        <p:spPr>
          <a:xfrm>
            <a:off x="390524" y="361949"/>
            <a:ext cx="10086975" cy="1446550"/>
          </a:xfrm>
          <a:prstGeom prst="rect">
            <a:avLst/>
          </a:prstGeom>
          <a:noFill/>
        </p:spPr>
        <p:txBody>
          <a:bodyPr wrap="square" rtlCol="0">
            <a:spAutoFit/>
          </a:bodyPr>
          <a:lstStyle/>
          <a:p>
            <a:r>
              <a:rPr lang="en-US" altLang="ko-KR" sz="8800" dirty="0"/>
              <a:t>Bert</a:t>
            </a:r>
            <a:r>
              <a:rPr lang="ko-KR" altLang="en-US" sz="8800" dirty="0"/>
              <a:t> </a:t>
            </a:r>
            <a:r>
              <a:rPr lang="en-US" altLang="ko-KR" sz="8800" dirty="0"/>
              <a:t>VS. </a:t>
            </a:r>
            <a:r>
              <a:rPr lang="en-US" altLang="ko-KR" sz="8800" dirty="0" err="1"/>
              <a:t>Kobert</a:t>
            </a:r>
            <a:endParaRPr lang="ko-KR" altLang="en-US" sz="8800" dirty="0"/>
          </a:p>
        </p:txBody>
      </p:sp>
      <p:pic>
        <p:nvPicPr>
          <p:cNvPr id="8" name="그림 7">
            <a:extLst>
              <a:ext uri="{FF2B5EF4-FFF2-40B4-BE49-F238E27FC236}">
                <a16:creationId xmlns:a16="http://schemas.microsoft.com/office/drawing/2014/main" id="{7F32FE4B-0611-4D67-932E-F59891A27357}"/>
              </a:ext>
            </a:extLst>
          </p:cNvPr>
          <p:cNvPicPr>
            <a:picLocks noChangeAspect="1"/>
          </p:cNvPicPr>
          <p:nvPr/>
        </p:nvPicPr>
        <p:blipFill>
          <a:blip r:embed="rId3"/>
          <a:stretch>
            <a:fillRect/>
          </a:stretch>
        </p:blipFill>
        <p:spPr>
          <a:xfrm>
            <a:off x="7605713" y="2212913"/>
            <a:ext cx="4233863" cy="3339238"/>
          </a:xfrm>
          <a:prstGeom prst="rect">
            <a:avLst/>
          </a:prstGeom>
        </p:spPr>
      </p:pic>
    </p:spTree>
    <p:extLst>
      <p:ext uri="{BB962C8B-B14F-4D97-AF65-F5344CB8AC3E}">
        <p14:creationId xmlns:p14="http://schemas.microsoft.com/office/powerpoint/2010/main" val="2981451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25721FAD-DB7F-4515-965A-B7E215935B66}"/>
              </a:ext>
            </a:extLst>
          </p:cNvPr>
          <p:cNvPicPr>
            <a:picLocks noChangeAspect="1"/>
          </p:cNvPicPr>
          <p:nvPr/>
        </p:nvPicPr>
        <p:blipFill>
          <a:blip r:embed="rId2"/>
          <a:stretch>
            <a:fillRect/>
          </a:stretch>
        </p:blipFill>
        <p:spPr>
          <a:xfrm>
            <a:off x="657225" y="462050"/>
            <a:ext cx="5138737" cy="5933900"/>
          </a:xfrm>
          <a:prstGeom prst="rect">
            <a:avLst/>
          </a:prstGeom>
        </p:spPr>
      </p:pic>
      <p:pic>
        <p:nvPicPr>
          <p:cNvPr id="2" name="그림 1">
            <a:extLst>
              <a:ext uri="{FF2B5EF4-FFF2-40B4-BE49-F238E27FC236}">
                <a16:creationId xmlns:a16="http://schemas.microsoft.com/office/drawing/2014/main" id="{9243656D-F438-4F6E-8953-D88B47FC824C}"/>
              </a:ext>
            </a:extLst>
          </p:cNvPr>
          <p:cNvPicPr>
            <a:picLocks noChangeAspect="1"/>
          </p:cNvPicPr>
          <p:nvPr/>
        </p:nvPicPr>
        <p:blipFill>
          <a:blip r:embed="rId3"/>
          <a:stretch>
            <a:fillRect/>
          </a:stretch>
        </p:blipFill>
        <p:spPr>
          <a:xfrm>
            <a:off x="5881687" y="628650"/>
            <a:ext cx="6086475" cy="1657350"/>
          </a:xfrm>
          <a:prstGeom prst="rect">
            <a:avLst/>
          </a:prstGeom>
        </p:spPr>
      </p:pic>
    </p:spTree>
    <p:extLst>
      <p:ext uri="{BB962C8B-B14F-4D97-AF65-F5344CB8AC3E}">
        <p14:creationId xmlns:p14="http://schemas.microsoft.com/office/powerpoint/2010/main" val="1237378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EACD653-0BAC-4326-A26B-CB6829E2E1F7}"/>
              </a:ext>
            </a:extLst>
          </p:cNvPr>
          <p:cNvPicPr>
            <a:picLocks noChangeAspect="1"/>
          </p:cNvPicPr>
          <p:nvPr/>
        </p:nvPicPr>
        <p:blipFill>
          <a:blip r:embed="rId2"/>
          <a:stretch>
            <a:fillRect/>
          </a:stretch>
        </p:blipFill>
        <p:spPr>
          <a:xfrm>
            <a:off x="857250" y="385762"/>
            <a:ext cx="6838950" cy="5705475"/>
          </a:xfrm>
          <a:prstGeom prst="rect">
            <a:avLst/>
          </a:prstGeom>
        </p:spPr>
      </p:pic>
    </p:spTree>
    <p:extLst>
      <p:ext uri="{BB962C8B-B14F-4D97-AF65-F5344CB8AC3E}">
        <p14:creationId xmlns:p14="http://schemas.microsoft.com/office/powerpoint/2010/main" val="1587032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2836F97-1C73-45D4-96D4-27356A752358}"/>
              </a:ext>
            </a:extLst>
          </p:cNvPr>
          <p:cNvPicPr>
            <a:picLocks noChangeAspect="1"/>
          </p:cNvPicPr>
          <p:nvPr/>
        </p:nvPicPr>
        <p:blipFill>
          <a:blip r:embed="rId2"/>
          <a:stretch>
            <a:fillRect/>
          </a:stretch>
        </p:blipFill>
        <p:spPr>
          <a:xfrm>
            <a:off x="552450" y="352425"/>
            <a:ext cx="10020300" cy="1809750"/>
          </a:xfrm>
          <a:prstGeom prst="rect">
            <a:avLst/>
          </a:prstGeom>
        </p:spPr>
      </p:pic>
      <p:pic>
        <p:nvPicPr>
          <p:cNvPr id="5" name="그림 4">
            <a:extLst>
              <a:ext uri="{FF2B5EF4-FFF2-40B4-BE49-F238E27FC236}">
                <a16:creationId xmlns:a16="http://schemas.microsoft.com/office/drawing/2014/main" id="{4A8499C7-5A53-475F-B20B-B6E23CC39041}"/>
              </a:ext>
            </a:extLst>
          </p:cNvPr>
          <p:cNvPicPr>
            <a:picLocks noChangeAspect="1"/>
          </p:cNvPicPr>
          <p:nvPr/>
        </p:nvPicPr>
        <p:blipFill>
          <a:blip r:embed="rId3"/>
          <a:stretch>
            <a:fillRect/>
          </a:stretch>
        </p:blipFill>
        <p:spPr>
          <a:xfrm>
            <a:off x="677956" y="2262949"/>
            <a:ext cx="8801100" cy="4337876"/>
          </a:xfrm>
          <a:prstGeom prst="rect">
            <a:avLst/>
          </a:prstGeom>
        </p:spPr>
      </p:pic>
      <p:sp>
        <p:nvSpPr>
          <p:cNvPr id="2" name="타원 1">
            <a:extLst>
              <a:ext uri="{FF2B5EF4-FFF2-40B4-BE49-F238E27FC236}">
                <a16:creationId xmlns:a16="http://schemas.microsoft.com/office/drawing/2014/main" id="{979A7071-3CF2-41E0-82B1-FD188133C5E6}"/>
              </a:ext>
            </a:extLst>
          </p:cNvPr>
          <p:cNvSpPr/>
          <p:nvPr/>
        </p:nvSpPr>
        <p:spPr>
          <a:xfrm>
            <a:off x="905434" y="2262949"/>
            <a:ext cx="4347883" cy="4085464"/>
          </a:xfrm>
          <a:prstGeom prst="ellipse">
            <a:avLst/>
          </a:prstGeom>
          <a:noFill/>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5CA9DCA6-34C3-4FE8-AE06-934B2A5CBD48}"/>
              </a:ext>
            </a:extLst>
          </p:cNvPr>
          <p:cNvSpPr txBox="1"/>
          <p:nvPr/>
        </p:nvSpPr>
        <p:spPr>
          <a:xfrm>
            <a:off x="5710519" y="4074848"/>
            <a:ext cx="2277034" cy="461665"/>
          </a:xfrm>
          <a:prstGeom prst="rect">
            <a:avLst/>
          </a:prstGeom>
          <a:noFill/>
        </p:spPr>
        <p:txBody>
          <a:bodyPr wrap="square" rtlCol="0">
            <a:spAutoFit/>
          </a:bodyPr>
          <a:lstStyle/>
          <a:p>
            <a:r>
              <a:rPr lang="en-US" altLang="ko-KR" sz="2400" dirty="0"/>
              <a:t>Attention</a:t>
            </a:r>
            <a:r>
              <a:rPr lang="ko-KR" altLang="en-US" sz="2400" dirty="0"/>
              <a:t> 함수 </a:t>
            </a:r>
          </a:p>
        </p:txBody>
      </p:sp>
    </p:spTree>
    <p:extLst>
      <p:ext uri="{BB962C8B-B14F-4D97-AF65-F5344CB8AC3E}">
        <p14:creationId xmlns:p14="http://schemas.microsoft.com/office/powerpoint/2010/main" val="2834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E46869E-3EA7-4A57-B3C3-4E4B6DC6D54D}"/>
              </a:ext>
            </a:extLst>
          </p:cNvPr>
          <p:cNvPicPr>
            <a:picLocks noChangeAspect="1"/>
          </p:cNvPicPr>
          <p:nvPr/>
        </p:nvPicPr>
        <p:blipFill>
          <a:blip r:embed="rId2"/>
          <a:stretch>
            <a:fillRect/>
          </a:stretch>
        </p:blipFill>
        <p:spPr>
          <a:xfrm>
            <a:off x="228600" y="1337806"/>
            <a:ext cx="10425056" cy="4748109"/>
          </a:xfrm>
          <a:prstGeom prst="rect">
            <a:avLst/>
          </a:prstGeom>
        </p:spPr>
      </p:pic>
      <p:sp>
        <p:nvSpPr>
          <p:cNvPr id="4" name="TextBox 3">
            <a:extLst>
              <a:ext uri="{FF2B5EF4-FFF2-40B4-BE49-F238E27FC236}">
                <a16:creationId xmlns:a16="http://schemas.microsoft.com/office/drawing/2014/main" id="{D76A0682-4EA1-47E7-8EAC-9B90E51F7F7B}"/>
              </a:ext>
            </a:extLst>
          </p:cNvPr>
          <p:cNvSpPr txBox="1"/>
          <p:nvPr/>
        </p:nvSpPr>
        <p:spPr>
          <a:xfrm>
            <a:off x="1562100" y="800100"/>
            <a:ext cx="3573414" cy="369332"/>
          </a:xfrm>
          <a:prstGeom prst="rect">
            <a:avLst/>
          </a:prstGeom>
          <a:noFill/>
        </p:spPr>
        <p:txBody>
          <a:bodyPr wrap="none" rtlCol="0">
            <a:spAutoFit/>
          </a:bodyPr>
          <a:lstStyle/>
          <a:p>
            <a:r>
              <a:rPr lang="en-US" altLang="ko-KR" dirty="0" err="1">
                <a:solidFill>
                  <a:schemeClr val="bg1"/>
                </a:solidFill>
              </a:rPr>
              <a:t>KoBert</a:t>
            </a:r>
            <a:r>
              <a:rPr lang="ko-KR" altLang="en-US" dirty="0">
                <a:solidFill>
                  <a:schemeClr val="bg1"/>
                </a:solidFill>
              </a:rPr>
              <a:t>의 네이버영화리뷰 데이터셋</a:t>
            </a:r>
          </a:p>
        </p:txBody>
      </p:sp>
    </p:spTree>
    <p:extLst>
      <p:ext uri="{BB962C8B-B14F-4D97-AF65-F5344CB8AC3E}">
        <p14:creationId xmlns:p14="http://schemas.microsoft.com/office/powerpoint/2010/main" val="346230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AE3054D-41D7-4A6F-AC29-F3EBEBB2C6E7}"/>
              </a:ext>
            </a:extLst>
          </p:cNvPr>
          <p:cNvPicPr>
            <a:picLocks noChangeAspect="1"/>
          </p:cNvPicPr>
          <p:nvPr/>
        </p:nvPicPr>
        <p:blipFill>
          <a:blip r:embed="rId2"/>
          <a:stretch>
            <a:fillRect/>
          </a:stretch>
        </p:blipFill>
        <p:spPr>
          <a:xfrm>
            <a:off x="500120" y="1578892"/>
            <a:ext cx="7420968" cy="4698083"/>
          </a:xfrm>
          <a:prstGeom prst="rect">
            <a:avLst/>
          </a:prstGeom>
        </p:spPr>
      </p:pic>
      <p:sp>
        <p:nvSpPr>
          <p:cNvPr id="3" name="TextBox 2">
            <a:extLst>
              <a:ext uri="{FF2B5EF4-FFF2-40B4-BE49-F238E27FC236}">
                <a16:creationId xmlns:a16="http://schemas.microsoft.com/office/drawing/2014/main" id="{5A58114E-1948-465A-AC38-B5AC7B07ABB5}"/>
              </a:ext>
            </a:extLst>
          </p:cNvPr>
          <p:cNvSpPr txBox="1"/>
          <p:nvPr/>
        </p:nvSpPr>
        <p:spPr>
          <a:xfrm>
            <a:off x="819150" y="914400"/>
            <a:ext cx="4134465" cy="369332"/>
          </a:xfrm>
          <a:prstGeom prst="rect">
            <a:avLst/>
          </a:prstGeom>
          <a:noFill/>
        </p:spPr>
        <p:txBody>
          <a:bodyPr wrap="none" rtlCol="0">
            <a:spAutoFit/>
          </a:bodyPr>
          <a:lstStyle/>
          <a:p>
            <a:r>
              <a:rPr lang="en-US" altLang="ko-KR" dirty="0" err="1">
                <a:solidFill>
                  <a:schemeClr val="bg1"/>
                </a:solidFill>
              </a:rPr>
              <a:t>Kogpt</a:t>
            </a:r>
            <a:r>
              <a:rPr lang="ko-KR" altLang="en-US" dirty="0">
                <a:solidFill>
                  <a:schemeClr val="bg1"/>
                </a:solidFill>
              </a:rPr>
              <a:t>의 데이터셋 </a:t>
            </a:r>
            <a:r>
              <a:rPr lang="en-US" altLang="ko-KR" dirty="0">
                <a:solidFill>
                  <a:schemeClr val="bg1"/>
                </a:solidFill>
              </a:rPr>
              <a:t>csv -&gt; txt</a:t>
            </a:r>
            <a:r>
              <a:rPr lang="ko-KR" altLang="en-US" dirty="0">
                <a:solidFill>
                  <a:schemeClr val="bg1"/>
                </a:solidFill>
              </a:rPr>
              <a:t>파일로 변경</a:t>
            </a:r>
          </a:p>
        </p:txBody>
      </p:sp>
    </p:spTree>
    <p:extLst>
      <p:ext uri="{BB962C8B-B14F-4D97-AF65-F5344CB8AC3E}">
        <p14:creationId xmlns:p14="http://schemas.microsoft.com/office/powerpoint/2010/main" val="405226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0DE61A4C-910D-4563-BBC5-179A3CA1298D}"/>
              </a:ext>
            </a:extLst>
          </p:cNvPr>
          <p:cNvPicPr>
            <a:picLocks noChangeAspect="1"/>
          </p:cNvPicPr>
          <p:nvPr/>
        </p:nvPicPr>
        <p:blipFill>
          <a:blip r:embed="rId2"/>
          <a:stretch>
            <a:fillRect/>
          </a:stretch>
        </p:blipFill>
        <p:spPr>
          <a:xfrm>
            <a:off x="781610" y="472888"/>
            <a:ext cx="5867035" cy="5912224"/>
          </a:xfrm>
          <a:prstGeom prst="rect">
            <a:avLst/>
          </a:prstGeom>
        </p:spPr>
      </p:pic>
      <p:sp>
        <p:nvSpPr>
          <p:cNvPr id="3" name="TextBox 2">
            <a:extLst>
              <a:ext uri="{FF2B5EF4-FFF2-40B4-BE49-F238E27FC236}">
                <a16:creationId xmlns:a16="http://schemas.microsoft.com/office/drawing/2014/main" id="{10F1E181-3E47-435B-968F-74D5AADA56FB}"/>
              </a:ext>
            </a:extLst>
          </p:cNvPr>
          <p:cNvSpPr txBox="1"/>
          <p:nvPr/>
        </p:nvSpPr>
        <p:spPr>
          <a:xfrm>
            <a:off x="7126941" y="663389"/>
            <a:ext cx="4886146" cy="646331"/>
          </a:xfrm>
          <a:prstGeom prst="rect">
            <a:avLst/>
          </a:prstGeom>
          <a:noFill/>
        </p:spPr>
        <p:txBody>
          <a:bodyPr wrap="none" rtlCol="0">
            <a:spAutoFit/>
          </a:bodyPr>
          <a:lstStyle/>
          <a:p>
            <a:r>
              <a:rPr lang="ko-KR" altLang="en-US" sz="3600" dirty="0">
                <a:solidFill>
                  <a:schemeClr val="bg1"/>
                </a:solidFill>
              </a:rPr>
              <a:t>기존 </a:t>
            </a:r>
            <a:r>
              <a:rPr lang="en-US" altLang="ko-KR" sz="3600" dirty="0" err="1">
                <a:solidFill>
                  <a:schemeClr val="bg1"/>
                </a:solidFill>
              </a:rPr>
              <a:t>Kobert</a:t>
            </a:r>
            <a:r>
              <a:rPr lang="en-US" altLang="ko-KR" sz="3600" dirty="0">
                <a:solidFill>
                  <a:schemeClr val="bg1"/>
                </a:solidFill>
              </a:rPr>
              <a:t> -&gt; 0.8963</a:t>
            </a:r>
            <a:endParaRPr lang="ko-KR" altLang="en-US" sz="3600" dirty="0">
              <a:solidFill>
                <a:schemeClr val="bg1"/>
              </a:solidFill>
            </a:endParaRPr>
          </a:p>
        </p:txBody>
      </p:sp>
    </p:spTree>
    <p:extLst>
      <p:ext uri="{BB962C8B-B14F-4D97-AF65-F5344CB8AC3E}">
        <p14:creationId xmlns:p14="http://schemas.microsoft.com/office/powerpoint/2010/main" val="138111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EADA52-FF6D-4CBD-BCB3-A34ED7D922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5189" y="-1"/>
            <a:ext cx="5647764" cy="6858001"/>
          </a:xfrm>
        </p:spPr>
      </p:pic>
    </p:spTree>
    <p:extLst>
      <p:ext uri="{BB962C8B-B14F-4D97-AF65-F5344CB8AC3E}">
        <p14:creationId xmlns:p14="http://schemas.microsoft.com/office/powerpoint/2010/main" val="329095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C1252AF-EAA9-4CC8-A5F3-C9E4D5D0A66E}"/>
              </a:ext>
            </a:extLst>
          </p:cNvPr>
          <p:cNvPicPr>
            <a:picLocks noChangeAspect="1"/>
          </p:cNvPicPr>
          <p:nvPr/>
        </p:nvPicPr>
        <p:blipFill>
          <a:blip r:embed="rId2"/>
          <a:stretch>
            <a:fillRect/>
          </a:stretch>
        </p:blipFill>
        <p:spPr>
          <a:xfrm>
            <a:off x="271463" y="1479176"/>
            <a:ext cx="9642012" cy="5249994"/>
          </a:xfrm>
          <a:prstGeom prst="rect">
            <a:avLst/>
          </a:prstGeom>
        </p:spPr>
      </p:pic>
      <p:sp>
        <p:nvSpPr>
          <p:cNvPr id="3" name="TextBox 2">
            <a:extLst>
              <a:ext uri="{FF2B5EF4-FFF2-40B4-BE49-F238E27FC236}">
                <a16:creationId xmlns:a16="http://schemas.microsoft.com/office/drawing/2014/main" id="{2A7572F2-9DF8-4876-8FC4-D8FF530EF584}"/>
              </a:ext>
            </a:extLst>
          </p:cNvPr>
          <p:cNvSpPr txBox="1"/>
          <p:nvPr/>
        </p:nvSpPr>
        <p:spPr>
          <a:xfrm>
            <a:off x="5082988" y="287735"/>
            <a:ext cx="5886548" cy="646331"/>
          </a:xfrm>
          <a:prstGeom prst="rect">
            <a:avLst/>
          </a:prstGeom>
          <a:noFill/>
        </p:spPr>
        <p:txBody>
          <a:bodyPr wrap="none" rtlCol="0">
            <a:spAutoFit/>
          </a:bodyPr>
          <a:lstStyle/>
          <a:p>
            <a:r>
              <a:rPr lang="en-US" altLang="ko-KR" sz="3600" dirty="0" err="1">
                <a:solidFill>
                  <a:schemeClr val="bg1"/>
                </a:solidFill>
              </a:rPr>
              <a:t>Kogpt</a:t>
            </a:r>
            <a:r>
              <a:rPr lang="ko-KR" altLang="en-US" sz="3600" dirty="0">
                <a:solidFill>
                  <a:schemeClr val="bg1"/>
                </a:solidFill>
              </a:rPr>
              <a:t>의 데이터셋</a:t>
            </a:r>
            <a:r>
              <a:rPr lang="en-US" altLang="ko-KR" sz="3600" dirty="0">
                <a:solidFill>
                  <a:schemeClr val="bg1"/>
                </a:solidFill>
              </a:rPr>
              <a:t> -&gt; 0.9890</a:t>
            </a:r>
            <a:endParaRPr lang="ko-KR" altLang="en-US" sz="3600" dirty="0">
              <a:solidFill>
                <a:schemeClr val="bg1"/>
              </a:solidFill>
            </a:endParaRPr>
          </a:p>
        </p:txBody>
      </p:sp>
    </p:spTree>
    <p:extLst>
      <p:ext uri="{BB962C8B-B14F-4D97-AF65-F5344CB8AC3E}">
        <p14:creationId xmlns:p14="http://schemas.microsoft.com/office/powerpoint/2010/main" val="1036120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BE38904-3E97-4E7F-A2EB-4297642887F1}"/>
              </a:ext>
            </a:extLst>
          </p:cNvPr>
          <p:cNvPicPr>
            <a:picLocks noChangeAspect="1"/>
          </p:cNvPicPr>
          <p:nvPr/>
        </p:nvPicPr>
        <p:blipFill>
          <a:blip r:embed="rId2"/>
          <a:stretch>
            <a:fillRect/>
          </a:stretch>
        </p:blipFill>
        <p:spPr>
          <a:xfrm>
            <a:off x="542364" y="1219200"/>
            <a:ext cx="8644178" cy="4835728"/>
          </a:xfrm>
          <a:prstGeom prst="rect">
            <a:avLst/>
          </a:prstGeom>
        </p:spPr>
      </p:pic>
      <p:sp>
        <p:nvSpPr>
          <p:cNvPr id="4" name="TextBox 3">
            <a:extLst>
              <a:ext uri="{FF2B5EF4-FFF2-40B4-BE49-F238E27FC236}">
                <a16:creationId xmlns:a16="http://schemas.microsoft.com/office/drawing/2014/main" id="{410F5D5D-A7DD-4777-9B47-A0F50AC20CC8}"/>
              </a:ext>
            </a:extLst>
          </p:cNvPr>
          <p:cNvSpPr txBox="1"/>
          <p:nvPr/>
        </p:nvSpPr>
        <p:spPr>
          <a:xfrm>
            <a:off x="5176871" y="349626"/>
            <a:ext cx="6304675" cy="646331"/>
          </a:xfrm>
          <a:prstGeom prst="rect">
            <a:avLst/>
          </a:prstGeom>
          <a:noFill/>
        </p:spPr>
        <p:txBody>
          <a:bodyPr wrap="none" rtlCol="0">
            <a:spAutoFit/>
          </a:bodyPr>
          <a:lstStyle/>
          <a:p>
            <a:r>
              <a:rPr lang="ko-KR" altLang="en-US" sz="3600" dirty="0">
                <a:solidFill>
                  <a:schemeClr val="bg1"/>
                </a:solidFill>
              </a:rPr>
              <a:t>기존 </a:t>
            </a:r>
            <a:r>
              <a:rPr lang="en-US" altLang="ko-KR" sz="3600" dirty="0" err="1">
                <a:solidFill>
                  <a:schemeClr val="bg1"/>
                </a:solidFill>
              </a:rPr>
              <a:t>Kobert+Kogpt</a:t>
            </a:r>
            <a:r>
              <a:rPr lang="en-US" altLang="ko-KR" sz="3600" dirty="0">
                <a:solidFill>
                  <a:schemeClr val="bg1"/>
                </a:solidFill>
              </a:rPr>
              <a:t> -&gt;0.9752</a:t>
            </a:r>
            <a:endParaRPr lang="ko-KR" altLang="en-US" sz="3600" dirty="0">
              <a:solidFill>
                <a:schemeClr val="bg1"/>
              </a:solidFill>
            </a:endParaRPr>
          </a:p>
        </p:txBody>
      </p:sp>
    </p:spTree>
    <p:extLst>
      <p:ext uri="{BB962C8B-B14F-4D97-AF65-F5344CB8AC3E}">
        <p14:creationId xmlns:p14="http://schemas.microsoft.com/office/powerpoint/2010/main" val="330559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BA9362-80E0-4B16-82FB-82BAD5B3451E}"/>
              </a:ext>
            </a:extLst>
          </p:cNvPr>
          <p:cNvSpPr txBox="1"/>
          <p:nvPr/>
        </p:nvSpPr>
        <p:spPr>
          <a:xfrm>
            <a:off x="3827929" y="2823883"/>
            <a:ext cx="5100918" cy="830997"/>
          </a:xfrm>
          <a:prstGeom prst="rect">
            <a:avLst/>
          </a:prstGeom>
          <a:noFill/>
        </p:spPr>
        <p:txBody>
          <a:bodyPr wrap="square" rtlCol="0">
            <a:spAutoFit/>
          </a:bodyPr>
          <a:lstStyle/>
          <a:p>
            <a:r>
              <a:rPr lang="en-US" altLang="ko-KR" sz="4800" dirty="0">
                <a:solidFill>
                  <a:schemeClr val="bg1"/>
                </a:solidFill>
              </a:rPr>
              <a:t>RASA PIPELINE</a:t>
            </a:r>
            <a:endParaRPr lang="ko-KR" altLang="en-US" sz="4800" dirty="0">
              <a:solidFill>
                <a:schemeClr val="bg1"/>
              </a:solidFill>
            </a:endParaRPr>
          </a:p>
        </p:txBody>
      </p:sp>
    </p:spTree>
    <p:extLst>
      <p:ext uri="{BB962C8B-B14F-4D97-AF65-F5344CB8AC3E}">
        <p14:creationId xmlns:p14="http://schemas.microsoft.com/office/powerpoint/2010/main" val="3249734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EE02270-ABC7-49EE-87D4-C60A38A3D5EF}"/>
              </a:ext>
            </a:extLst>
          </p:cNvPr>
          <p:cNvPicPr>
            <a:picLocks noChangeAspect="1"/>
          </p:cNvPicPr>
          <p:nvPr/>
        </p:nvPicPr>
        <p:blipFill>
          <a:blip r:embed="rId2"/>
          <a:stretch>
            <a:fillRect/>
          </a:stretch>
        </p:blipFill>
        <p:spPr>
          <a:xfrm>
            <a:off x="2876550" y="547687"/>
            <a:ext cx="8077200" cy="5915025"/>
          </a:xfrm>
          <a:prstGeom prst="rect">
            <a:avLst/>
          </a:prstGeom>
        </p:spPr>
      </p:pic>
      <p:sp>
        <p:nvSpPr>
          <p:cNvPr id="5" name="TextBox 4">
            <a:extLst>
              <a:ext uri="{FF2B5EF4-FFF2-40B4-BE49-F238E27FC236}">
                <a16:creationId xmlns:a16="http://schemas.microsoft.com/office/drawing/2014/main" id="{AF65B852-DA7C-4FCD-B6EF-D4A84EA06689}"/>
              </a:ext>
            </a:extLst>
          </p:cNvPr>
          <p:cNvSpPr txBox="1"/>
          <p:nvPr/>
        </p:nvSpPr>
        <p:spPr>
          <a:xfrm>
            <a:off x="676275" y="2019300"/>
            <a:ext cx="1875835" cy="1477328"/>
          </a:xfrm>
          <a:prstGeom prst="rect">
            <a:avLst/>
          </a:prstGeom>
          <a:noFill/>
        </p:spPr>
        <p:txBody>
          <a:bodyPr wrap="none" rtlCol="0">
            <a:spAutoFit/>
          </a:bodyPr>
          <a:lstStyle/>
          <a:p>
            <a:r>
              <a:rPr lang="en-US" altLang="ko-KR" b="1" dirty="0">
                <a:solidFill>
                  <a:schemeClr val="bg1"/>
                </a:solidFill>
              </a:rPr>
              <a:t>pipeline</a:t>
            </a:r>
          </a:p>
          <a:p>
            <a:endParaRPr lang="en-US" altLang="ko-KR" dirty="0">
              <a:solidFill>
                <a:schemeClr val="bg1"/>
              </a:solidFill>
            </a:endParaRPr>
          </a:p>
          <a:p>
            <a:r>
              <a:rPr lang="en-US" altLang="ko-KR" dirty="0" err="1">
                <a:solidFill>
                  <a:schemeClr val="bg1"/>
                </a:solidFill>
              </a:rPr>
              <a:t>SpacyFeaturizer</a:t>
            </a:r>
            <a:endParaRPr lang="en-US" altLang="ko-KR" dirty="0">
              <a:solidFill>
                <a:schemeClr val="bg1"/>
              </a:solidFill>
            </a:endParaRPr>
          </a:p>
          <a:p>
            <a:endParaRPr lang="en-US" altLang="ko-KR" dirty="0">
              <a:solidFill>
                <a:schemeClr val="bg1"/>
              </a:solidFill>
            </a:endParaRPr>
          </a:p>
          <a:p>
            <a:endParaRPr lang="ko-KR" altLang="en-US" dirty="0">
              <a:solidFill>
                <a:schemeClr val="bg1"/>
              </a:solidFill>
            </a:endParaRPr>
          </a:p>
        </p:txBody>
      </p:sp>
    </p:spTree>
    <p:extLst>
      <p:ext uri="{BB962C8B-B14F-4D97-AF65-F5344CB8AC3E}">
        <p14:creationId xmlns:p14="http://schemas.microsoft.com/office/powerpoint/2010/main" val="375340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C6E5E70-1442-46F6-9455-8574FB352A50}"/>
              </a:ext>
            </a:extLst>
          </p:cNvPr>
          <p:cNvPicPr>
            <a:picLocks noChangeAspect="1"/>
          </p:cNvPicPr>
          <p:nvPr/>
        </p:nvPicPr>
        <p:blipFill>
          <a:blip r:embed="rId2"/>
          <a:stretch>
            <a:fillRect/>
          </a:stretch>
        </p:blipFill>
        <p:spPr>
          <a:xfrm>
            <a:off x="261350" y="409575"/>
            <a:ext cx="5857875" cy="2457450"/>
          </a:xfrm>
          <a:prstGeom prst="rect">
            <a:avLst/>
          </a:prstGeom>
        </p:spPr>
      </p:pic>
      <p:pic>
        <p:nvPicPr>
          <p:cNvPr id="5" name="그림 4">
            <a:extLst>
              <a:ext uri="{FF2B5EF4-FFF2-40B4-BE49-F238E27FC236}">
                <a16:creationId xmlns:a16="http://schemas.microsoft.com/office/drawing/2014/main" id="{4477466E-52E7-4506-83D8-AD59F1673947}"/>
              </a:ext>
            </a:extLst>
          </p:cNvPr>
          <p:cNvPicPr>
            <a:picLocks noChangeAspect="1"/>
          </p:cNvPicPr>
          <p:nvPr/>
        </p:nvPicPr>
        <p:blipFill>
          <a:blip r:embed="rId3"/>
          <a:stretch>
            <a:fillRect/>
          </a:stretch>
        </p:blipFill>
        <p:spPr>
          <a:xfrm>
            <a:off x="509587" y="3119437"/>
            <a:ext cx="4276725" cy="3133725"/>
          </a:xfrm>
          <a:prstGeom prst="rect">
            <a:avLst/>
          </a:prstGeom>
        </p:spPr>
      </p:pic>
      <p:sp>
        <p:nvSpPr>
          <p:cNvPr id="8" name="TextBox 7">
            <a:extLst>
              <a:ext uri="{FF2B5EF4-FFF2-40B4-BE49-F238E27FC236}">
                <a16:creationId xmlns:a16="http://schemas.microsoft.com/office/drawing/2014/main" id="{20293697-3B0F-41BE-A539-05D5D452827E}"/>
              </a:ext>
            </a:extLst>
          </p:cNvPr>
          <p:cNvSpPr txBox="1"/>
          <p:nvPr/>
        </p:nvSpPr>
        <p:spPr>
          <a:xfrm>
            <a:off x="7614956" y="1807031"/>
            <a:ext cx="2064989" cy="2400657"/>
          </a:xfrm>
          <a:prstGeom prst="rect">
            <a:avLst/>
          </a:prstGeom>
          <a:noFill/>
        </p:spPr>
        <p:txBody>
          <a:bodyPr wrap="none" rtlCol="0">
            <a:spAutoFit/>
          </a:bodyPr>
          <a:lstStyle/>
          <a:p>
            <a:r>
              <a:rPr lang="en-US" altLang="ko-KR" sz="2400" b="1" dirty="0">
                <a:solidFill>
                  <a:schemeClr val="bg1"/>
                </a:solidFill>
              </a:rPr>
              <a:t>Tokenization</a:t>
            </a:r>
          </a:p>
          <a:p>
            <a:r>
              <a:rPr lang="en-US" altLang="ko-KR" sz="2400" b="1" dirty="0">
                <a:solidFill>
                  <a:schemeClr val="bg1"/>
                </a:solidFill>
              </a:rPr>
              <a:t>And</a:t>
            </a:r>
          </a:p>
          <a:p>
            <a:r>
              <a:rPr lang="en-US" altLang="ko-KR" sz="2400" b="1" dirty="0">
                <a:solidFill>
                  <a:schemeClr val="bg1"/>
                </a:solidFill>
              </a:rPr>
              <a:t>POS</a:t>
            </a:r>
          </a:p>
          <a:p>
            <a:r>
              <a:rPr lang="en-US" altLang="ko-KR" sz="2400" b="1" dirty="0">
                <a:solidFill>
                  <a:schemeClr val="bg1"/>
                </a:solidFill>
              </a:rPr>
              <a:t>tagging</a:t>
            </a:r>
            <a:endParaRPr lang="en-US" altLang="ko-KR" b="1" dirty="0">
              <a:solidFill>
                <a:schemeClr val="bg1"/>
              </a:solidFill>
            </a:endParaRPr>
          </a:p>
          <a:p>
            <a:endParaRPr lang="en-US" altLang="ko-KR" dirty="0">
              <a:solidFill>
                <a:schemeClr val="bg1"/>
              </a:solidFill>
            </a:endParaRPr>
          </a:p>
          <a:p>
            <a:endParaRPr lang="en-US" altLang="ko-KR" dirty="0">
              <a:solidFill>
                <a:schemeClr val="bg1"/>
              </a:solidFill>
            </a:endParaRPr>
          </a:p>
          <a:p>
            <a:endParaRPr lang="ko-KR" altLang="en-US" dirty="0">
              <a:solidFill>
                <a:schemeClr val="bg1"/>
              </a:solidFill>
            </a:endParaRPr>
          </a:p>
        </p:txBody>
      </p:sp>
    </p:spTree>
    <p:extLst>
      <p:ext uri="{BB962C8B-B14F-4D97-AF65-F5344CB8AC3E}">
        <p14:creationId xmlns:p14="http://schemas.microsoft.com/office/powerpoint/2010/main" val="56446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a:extLst>
              <a:ext uri="{FF2B5EF4-FFF2-40B4-BE49-F238E27FC236}">
                <a16:creationId xmlns:a16="http://schemas.microsoft.com/office/drawing/2014/main" id="{2CA2B3B0-CE3C-4D5B-BADD-4B39A9F98E54}"/>
              </a:ext>
            </a:extLst>
          </p:cNvPr>
          <p:cNvPicPr>
            <a:picLocks noGrp="1" noChangeAspect="1"/>
          </p:cNvPicPr>
          <p:nvPr>
            <p:ph idx="1"/>
          </p:nvPr>
        </p:nvPicPr>
        <p:blipFill>
          <a:blip r:embed="rId2"/>
          <a:stretch>
            <a:fillRect/>
          </a:stretch>
        </p:blipFill>
        <p:spPr>
          <a:xfrm>
            <a:off x="926588" y="365125"/>
            <a:ext cx="5976374" cy="4351338"/>
          </a:xfrm>
          <a:prstGeom prst="rect">
            <a:avLst/>
          </a:prstGeom>
        </p:spPr>
      </p:pic>
      <p:sp>
        <p:nvSpPr>
          <p:cNvPr id="5" name="TextBox 4">
            <a:extLst>
              <a:ext uri="{FF2B5EF4-FFF2-40B4-BE49-F238E27FC236}">
                <a16:creationId xmlns:a16="http://schemas.microsoft.com/office/drawing/2014/main" id="{056F8585-95F3-477D-9640-9732255B5910}"/>
              </a:ext>
            </a:extLst>
          </p:cNvPr>
          <p:cNvSpPr txBox="1"/>
          <p:nvPr/>
        </p:nvSpPr>
        <p:spPr>
          <a:xfrm>
            <a:off x="7191375" y="895351"/>
            <a:ext cx="4629150" cy="3416320"/>
          </a:xfrm>
          <a:prstGeom prst="rect">
            <a:avLst/>
          </a:prstGeom>
          <a:noFill/>
        </p:spPr>
        <p:txBody>
          <a:bodyPr wrap="square" rtlCol="0">
            <a:spAutoFit/>
          </a:bodyPr>
          <a:lstStyle/>
          <a:p>
            <a:r>
              <a:rPr lang="en-US" altLang="ko-KR" b="1" dirty="0">
                <a:solidFill>
                  <a:schemeClr val="bg1"/>
                </a:solidFill>
              </a:rPr>
              <a:t>Text:</a:t>
            </a:r>
            <a:r>
              <a:rPr lang="en-US" altLang="ko-KR" dirty="0">
                <a:solidFill>
                  <a:schemeClr val="bg1"/>
                </a:solidFill>
              </a:rPr>
              <a:t> The original word text.</a:t>
            </a:r>
          </a:p>
          <a:p>
            <a:r>
              <a:rPr lang="en-US" altLang="ko-KR" b="1" dirty="0">
                <a:solidFill>
                  <a:schemeClr val="bg1"/>
                </a:solidFill>
              </a:rPr>
              <a:t>Lemma:</a:t>
            </a:r>
            <a:r>
              <a:rPr lang="en-US" altLang="ko-KR" dirty="0">
                <a:solidFill>
                  <a:schemeClr val="bg1"/>
                </a:solidFill>
              </a:rPr>
              <a:t> The base form of the word.</a:t>
            </a:r>
          </a:p>
          <a:p>
            <a:r>
              <a:rPr lang="en-US" altLang="ko-KR" b="1" dirty="0">
                <a:solidFill>
                  <a:schemeClr val="bg1"/>
                </a:solidFill>
              </a:rPr>
              <a:t>POS:</a:t>
            </a:r>
            <a:r>
              <a:rPr lang="en-US" altLang="ko-KR" dirty="0">
                <a:solidFill>
                  <a:schemeClr val="bg1"/>
                </a:solidFill>
              </a:rPr>
              <a:t> The simple part-of-speech tag.</a:t>
            </a:r>
          </a:p>
          <a:p>
            <a:r>
              <a:rPr lang="en-US" altLang="ko-KR" b="1" dirty="0">
                <a:solidFill>
                  <a:schemeClr val="bg1"/>
                </a:solidFill>
              </a:rPr>
              <a:t>Tag:</a:t>
            </a:r>
            <a:r>
              <a:rPr lang="en-US" altLang="ko-KR" dirty="0">
                <a:solidFill>
                  <a:schemeClr val="bg1"/>
                </a:solidFill>
              </a:rPr>
              <a:t> The detailed part-of-speech tag.</a:t>
            </a:r>
          </a:p>
          <a:p>
            <a:r>
              <a:rPr lang="en-US" altLang="ko-KR" b="1" dirty="0">
                <a:solidFill>
                  <a:schemeClr val="bg1"/>
                </a:solidFill>
              </a:rPr>
              <a:t>Dep:</a:t>
            </a:r>
            <a:r>
              <a:rPr lang="en-US" altLang="ko-KR" dirty="0">
                <a:solidFill>
                  <a:schemeClr val="bg1"/>
                </a:solidFill>
              </a:rPr>
              <a:t> Syntactic dependency, i.e. the relation between tokens.</a:t>
            </a:r>
          </a:p>
          <a:p>
            <a:r>
              <a:rPr lang="en-US" altLang="ko-KR" b="1" dirty="0">
                <a:solidFill>
                  <a:schemeClr val="bg1"/>
                </a:solidFill>
              </a:rPr>
              <a:t>Shape:</a:t>
            </a:r>
            <a:r>
              <a:rPr lang="en-US" altLang="ko-KR" dirty="0">
                <a:solidFill>
                  <a:schemeClr val="bg1"/>
                </a:solidFill>
              </a:rPr>
              <a:t> The word shape — capitalization, punctuation, digits.</a:t>
            </a:r>
          </a:p>
          <a:p>
            <a:r>
              <a:rPr lang="en-US" altLang="ko-KR" b="1" dirty="0">
                <a:solidFill>
                  <a:schemeClr val="bg1"/>
                </a:solidFill>
              </a:rPr>
              <a:t>is alpha:</a:t>
            </a:r>
            <a:r>
              <a:rPr lang="en-US" altLang="ko-KR" dirty="0">
                <a:solidFill>
                  <a:schemeClr val="bg1"/>
                </a:solidFill>
              </a:rPr>
              <a:t> Is the token an alpha character?</a:t>
            </a:r>
          </a:p>
          <a:p>
            <a:r>
              <a:rPr lang="en-US" altLang="ko-KR" b="1" dirty="0">
                <a:solidFill>
                  <a:schemeClr val="bg1"/>
                </a:solidFill>
              </a:rPr>
              <a:t>is stop:</a:t>
            </a:r>
            <a:r>
              <a:rPr lang="en-US" altLang="ko-KR" dirty="0">
                <a:solidFill>
                  <a:schemeClr val="bg1"/>
                </a:solidFill>
              </a:rPr>
              <a:t> Is the token part of a stop list, i.e. the most common words of the language?</a:t>
            </a:r>
          </a:p>
          <a:p>
            <a:endParaRPr lang="ko-KR" altLang="en-US" dirty="0">
              <a:solidFill>
                <a:schemeClr val="bg1"/>
              </a:solidFill>
            </a:endParaRPr>
          </a:p>
        </p:txBody>
      </p:sp>
    </p:spTree>
    <p:extLst>
      <p:ext uri="{BB962C8B-B14F-4D97-AF65-F5344CB8AC3E}">
        <p14:creationId xmlns:p14="http://schemas.microsoft.com/office/powerpoint/2010/main" val="299745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9A8B22B-1F0B-4DC3-A2FF-7D17F71AE36E}"/>
              </a:ext>
            </a:extLst>
          </p:cNvPr>
          <p:cNvPicPr>
            <a:picLocks noChangeAspect="1"/>
          </p:cNvPicPr>
          <p:nvPr/>
        </p:nvPicPr>
        <p:blipFill>
          <a:blip r:embed="rId2"/>
          <a:stretch>
            <a:fillRect/>
          </a:stretch>
        </p:blipFill>
        <p:spPr>
          <a:xfrm>
            <a:off x="1421466" y="760319"/>
            <a:ext cx="8648700" cy="3105150"/>
          </a:xfrm>
          <a:prstGeom prst="rect">
            <a:avLst/>
          </a:prstGeom>
        </p:spPr>
      </p:pic>
      <p:sp>
        <p:nvSpPr>
          <p:cNvPr id="5" name="TextBox 4">
            <a:extLst>
              <a:ext uri="{FF2B5EF4-FFF2-40B4-BE49-F238E27FC236}">
                <a16:creationId xmlns:a16="http://schemas.microsoft.com/office/drawing/2014/main" id="{BF45EC69-7729-43E0-8023-6FD7A9E76E0F}"/>
              </a:ext>
            </a:extLst>
          </p:cNvPr>
          <p:cNvSpPr txBox="1"/>
          <p:nvPr/>
        </p:nvSpPr>
        <p:spPr>
          <a:xfrm>
            <a:off x="2028825" y="4010025"/>
            <a:ext cx="3733800" cy="646331"/>
          </a:xfrm>
          <a:prstGeom prst="rect">
            <a:avLst/>
          </a:prstGeom>
          <a:noFill/>
        </p:spPr>
        <p:txBody>
          <a:bodyPr wrap="square" rtlCol="0">
            <a:spAutoFit/>
          </a:bodyPr>
          <a:lstStyle/>
          <a:p>
            <a:r>
              <a:rPr lang="en-US" altLang="ko-KR" dirty="0">
                <a:solidFill>
                  <a:schemeClr val="bg1"/>
                </a:solidFill>
              </a:rPr>
              <a:t>Rule based </a:t>
            </a:r>
            <a:r>
              <a:rPr lang="en-US" altLang="ko-KR" dirty="0" err="1">
                <a:solidFill>
                  <a:schemeClr val="bg1"/>
                </a:solidFill>
              </a:rPr>
              <a:t>Morhological</a:t>
            </a:r>
            <a:r>
              <a:rPr lang="en-US" altLang="ko-KR" dirty="0">
                <a:solidFill>
                  <a:schemeClr val="bg1"/>
                </a:solidFill>
              </a:rPr>
              <a:t> Features</a:t>
            </a:r>
          </a:p>
          <a:p>
            <a:r>
              <a:rPr lang="en-US" altLang="ko-KR" dirty="0" err="1">
                <a:solidFill>
                  <a:schemeClr val="bg1"/>
                </a:solidFill>
              </a:rPr>
              <a:t>VerbForm</a:t>
            </a:r>
            <a:r>
              <a:rPr lang="en-US" altLang="ko-KR" dirty="0">
                <a:solidFill>
                  <a:schemeClr val="bg1"/>
                </a:solidFill>
              </a:rPr>
              <a:t>, Mood, Tense </a:t>
            </a:r>
          </a:p>
        </p:txBody>
      </p:sp>
    </p:spTree>
    <p:extLst>
      <p:ext uri="{BB962C8B-B14F-4D97-AF65-F5344CB8AC3E}">
        <p14:creationId xmlns:p14="http://schemas.microsoft.com/office/powerpoint/2010/main" val="309292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2F0078B-6EE9-4250-9D29-D2D3185835F5}"/>
              </a:ext>
            </a:extLst>
          </p:cNvPr>
          <p:cNvPicPr>
            <a:picLocks noChangeAspect="1"/>
          </p:cNvPicPr>
          <p:nvPr/>
        </p:nvPicPr>
        <p:blipFill>
          <a:blip r:embed="rId2"/>
          <a:stretch>
            <a:fillRect/>
          </a:stretch>
        </p:blipFill>
        <p:spPr>
          <a:xfrm>
            <a:off x="554691" y="414897"/>
            <a:ext cx="6134100" cy="2047875"/>
          </a:xfrm>
          <a:prstGeom prst="rect">
            <a:avLst/>
          </a:prstGeom>
        </p:spPr>
      </p:pic>
      <p:pic>
        <p:nvPicPr>
          <p:cNvPr id="5" name="그림 4">
            <a:extLst>
              <a:ext uri="{FF2B5EF4-FFF2-40B4-BE49-F238E27FC236}">
                <a16:creationId xmlns:a16="http://schemas.microsoft.com/office/drawing/2014/main" id="{1722BA19-7596-4153-A978-C6357E417B95}"/>
              </a:ext>
            </a:extLst>
          </p:cNvPr>
          <p:cNvPicPr>
            <a:picLocks noChangeAspect="1"/>
          </p:cNvPicPr>
          <p:nvPr/>
        </p:nvPicPr>
        <p:blipFill>
          <a:blip r:embed="rId3"/>
          <a:stretch>
            <a:fillRect/>
          </a:stretch>
        </p:blipFill>
        <p:spPr>
          <a:xfrm>
            <a:off x="554691" y="2512078"/>
            <a:ext cx="3476625" cy="1009650"/>
          </a:xfrm>
          <a:prstGeom prst="rect">
            <a:avLst/>
          </a:prstGeom>
        </p:spPr>
      </p:pic>
      <p:pic>
        <p:nvPicPr>
          <p:cNvPr id="6" name="그림 5">
            <a:extLst>
              <a:ext uri="{FF2B5EF4-FFF2-40B4-BE49-F238E27FC236}">
                <a16:creationId xmlns:a16="http://schemas.microsoft.com/office/drawing/2014/main" id="{13ED469E-3D7F-4888-945D-E720280F9D19}"/>
              </a:ext>
            </a:extLst>
          </p:cNvPr>
          <p:cNvPicPr>
            <a:picLocks noChangeAspect="1"/>
          </p:cNvPicPr>
          <p:nvPr/>
        </p:nvPicPr>
        <p:blipFill>
          <a:blip r:embed="rId4"/>
          <a:stretch>
            <a:fillRect/>
          </a:stretch>
        </p:blipFill>
        <p:spPr>
          <a:xfrm>
            <a:off x="483198" y="4139527"/>
            <a:ext cx="8858250" cy="2266950"/>
          </a:xfrm>
          <a:prstGeom prst="rect">
            <a:avLst/>
          </a:prstGeom>
        </p:spPr>
      </p:pic>
      <p:sp>
        <p:nvSpPr>
          <p:cNvPr id="9" name="TextBox 8">
            <a:extLst>
              <a:ext uri="{FF2B5EF4-FFF2-40B4-BE49-F238E27FC236}">
                <a16:creationId xmlns:a16="http://schemas.microsoft.com/office/drawing/2014/main" id="{8B08CB24-1349-4750-A15F-9F85A7340EDA}"/>
              </a:ext>
            </a:extLst>
          </p:cNvPr>
          <p:cNvSpPr txBox="1"/>
          <p:nvPr/>
        </p:nvSpPr>
        <p:spPr>
          <a:xfrm>
            <a:off x="7186332" y="169209"/>
            <a:ext cx="4629150" cy="3970318"/>
          </a:xfrm>
          <a:prstGeom prst="rect">
            <a:avLst/>
          </a:prstGeom>
          <a:noFill/>
        </p:spPr>
        <p:txBody>
          <a:bodyPr wrap="square" rtlCol="0">
            <a:spAutoFit/>
          </a:bodyPr>
          <a:lstStyle/>
          <a:p>
            <a:r>
              <a:rPr lang="en-US" altLang="ko-KR" b="1" dirty="0">
                <a:solidFill>
                  <a:schemeClr val="bg1"/>
                </a:solidFill>
              </a:rPr>
              <a:t>Dependency Parsing(Noun chunk)</a:t>
            </a:r>
          </a:p>
          <a:p>
            <a:endParaRPr lang="en-US" altLang="ko-KR" b="1" dirty="0">
              <a:solidFill>
                <a:schemeClr val="bg1"/>
              </a:solidFill>
            </a:endParaRPr>
          </a:p>
          <a:p>
            <a:r>
              <a:rPr lang="en-US" altLang="ko-KR" b="1" dirty="0">
                <a:solidFill>
                  <a:schemeClr val="bg1"/>
                </a:solidFill>
              </a:rPr>
              <a:t>Text : the original noun chunk text</a:t>
            </a:r>
          </a:p>
          <a:p>
            <a:endParaRPr lang="en-US" altLang="ko-KR" b="1" dirty="0">
              <a:solidFill>
                <a:schemeClr val="bg1"/>
              </a:solidFill>
            </a:endParaRPr>
          </a:p>
          <a:p>
            <a:r>
              <a:rPr lang="en-US" altLang="ko-KR" b="1" dirty="0">
                <a:solidFill>
                  <a:schemeClr val="bg1"/>
                </a:solidFill>
              </a:rPr>
              <a:t>Root text : the original text of the word connecting the noun chunk to the rest of the parse</a:t>
            </a:r>
          </a:p>
          <a:p>
            <a:endParaRPr lang="en-US" altLang="ko-KR" b="1" dirty="0">
              <a:solidFill>
                <a:schemeClr val="bg1"/>
              </a:solidFill>
            </a:endParaRPr>
          </a:p>
          <a:p>
            <a:r>
              <a:rPr lang="en-US" altLang="ko-KR" b="1" dirty="0">
                <a:solidFill>
                  <a:schemeClr val="bg1"/>
                </a:solidFill>
              </a:rPr>
              <a:t>Root dep :  dependency relation connecting the root to its head</a:t>
            </a:r>
          </a:p>
          <a:p>
            <a:endParaRPr lang="en-US" altLang="ko-KR" b="1" dirty="0">
              <a:solidFill>
                <a:schemeClr val="bg1"/>
              </a:solidFill>
            </a:endParaRPr>
          </a:p>
          <a:p>
            <a:r>
              <a:rPr lang="en-US" altLang="ko-KR" b="1" dirty="0">
                <a:solidFill>
                  <a:schemeClr val="bg1"/>
                </a:solidFill>
              </a:rPr>
              <a:t>Root head text : the text of the root token’s head.</a:t>
            </a:r>
            <a:endParaRPr lang="en-US" altLang="ko-KR" dirty="0">
              <a:solidFill>
                <a:schemeClr val="bg1"/>
              </a:solidFill>
            </a:endParaRPr>
          </a:p>
          <a:p>
            <a:endParaRPr lang="ko-KR" altLang="en-US" dirty="0">
              <a:solidFill>
                <a:schemeClr val="bg1"/>
              </a:solidFill>
            </a:endParaRPr>
          </a:p>
        </p:txBody>
      </p:sp>
    </p:spTree>
    <p:extLst>
      <p:ext uri="{BB962C8B-B14F-4D97-AF65-F5344CB8AC3E}">
        <p14:creationId xmlns:p14="http://schemas.microsoft.com/office/powerpoint/2010/main" val="204356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CAB7B2EB-D3BC-41D1-A7BB-F92C46763634}"/>
              </a:ext>
            </a:extLst>
          </p:cNvPr>
          <p:cNvPicPr>
            <a:picLocks noChangeAspect="1"/>
          </p:cNvPicPr>
          <p:nvPr/>
        </p:nvPicPr>
        <p:blipFill>
          <a:blip r:embed="rId2"/>
          <a:stretch>
            <a:fillRect/>
          </a:stretch>
        </p:blipFill>
        <p:spPr>
          <a:xfrm>
            <a:off x="676275" y="611561"/>
            <a:ext cx="6267450" cy="2066925"/>
          </a:xfrm>
          <a:prstGeom prst="rect">
            <a:avLst/>
          </a:prstGeom>
        </p:spPr>
      </p:pic>
      <p:pic>
        <p:nvPicPr>
          <p:cNvPr id="3" name="그림 2">
            <a:extLst>
              <a:ext uri="{FF2B5EF4-FFF2-40B4-BE49-F238E27FC236}">
                <a16:creationId xmlns:a16="http://schemas.microsoft.com/office/drawing/2014/main" id="{AC76109B-01B6-4C82-B0C0-3CAB6C063326}"/>
              </a:ext>
            </a:extLst>
          </p:cNvPr>
          <p:cNvPicPr>
            <a:picLocks noChangeAspect="1"/>
          </p:cNvPicPr>
          <p:nvPr/>
        </p:nvPicPr>
        <p:blipFill>
          <a:blip r:embed="rId3"/>
          <a:stretch>
            <a:fillRect/>
          </a:stretch>
        </p:blipFill>
        <p:spPr>
          <a:xfrm>
            <a:off x="676275" y="3352800"/>
            <a:ext cx="4810125" cy="2152650"/>
          </a:xfrm>
          <a:prstGeom prst="rect">
            <a:avLst/>
          </a:prstGeom>
        </p:spPr>
      </p:pic>
    </p:spTree>
    <p:extLst>
      <p:ext uri="{BB962C8B-B14F-4D97-AF65-F5344CB8AC3E}">
        <p14:creationId xmlns:p14="http://schemas.microsoft.com/office/powerpoint/2010/main" val="2708470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EF509C5-B3EA-4242-8ED3-4F252A899E3D}"/>
              </a:ext>
            </a:extLst>
          </p:cNvPr>
          <p:cNvPicPr>
            <a:picLocks noChangeAspect="1"/>
          </p:cNvPicPr>
          <p:nvPr/>
        </p:nvPicPr>
        <p:blipFill>
          <a:blip r:embed="rId2"/>
          <a:stretch>
            <a:fillRect/>
          </a:stretch>
        </p:blipFill>
        <p:spPr>
          <a:xfrm>
            <a:off x="371475" y="528637"/>
            <a:ext cx="8553450" cy="4143375"/>
          </a:xfrm>
          <a:prstGeom prst="rect">
            <a:avLst/>
          </a:prstGeom>
        </p:spPr>
      </p:pic>
    </p:spTree>
    <p:extLst>
      <p:ext uri="{BB962C8B-B14F-4D97-AF65-F5344CB8AC3E}">
        <p14:creationId xmlns:p14="http://schemas.microsoft.com/office/powerpoint/2010/main" val="3044087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스크린샷이(가) 표시된 사진&#10;&#10;자동 생성된 설명">
            <a:extLst>
              <a:ext uri="{FF2B5EF4-FFF2-40B4-BE49-F238E27FC236}">
                <a16:creationId xmlns:a16="http://schemas.microsoft.com/office/drawing/2014/main" id="{61210635-DE77-409B-ABDD-75D2CDF5DC0F}"/>
              </a:ext>
            </a:extLst>
          </p:cNvPr>
          <p:cNvPicPr>
            <a:picLocks noChangeAspect="1"/>
          </p:cNvPicPr>
          <p:nvPr/>
        </p:nvPicPr>
        <p:blipFill rotWithShape="1">
          <a:blip r:embed="rId2"/>
          <a:srcRect t="19"/>
          <a:stretch/>
        </p:blipFill>
        <p:spPr>
          <a:xfrm>
            <a:off x="0" y="0"/>
            <a:ext cx="12192000" cy="6858000"/>
          </a:xfrm>
          <a:prstGeom prst="rect">
            <a:avLst/>
          </a:prstGeom>
        </p:spPr>
      </p:pic>
    </p:spTree>
    <p:extLst>
      <p:ext uri="{BB962C8B-B14F-4D97-AF65-F5344CB8AC3E}">
        <p14:creationId xmlns:p14="http://schemas.microsoft.com/office/powerpoint/2010/main" val="1497088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1B6E6BA-79C6-4927-9944-1E074550064A}"/>
              </a:ext>
            </a:extLst>
          </p:cNvPr>
          <p:cNvPicPr>
            <a:picLocks noChangeAspect="1"/>
          </p:cNvPicPr>
          <p:nvPr/>
        </p:nvPicPr>
        <p:blipFill>
          <a:blip r:embed="rId2"/>
          <a:stretch>
            <a:fillRect/>
          </a:stretch>
        </p:blipFill>
        <p:spPr>
          <a:xfrm>
            <a:off x="228601" y="1419224"/>
            <a:ext cx="11643396" cy="3348037"/>
          </a:xfrm>
          <a:prstGeom prst="rect">
            <a:avLst/>
          </a:prstGeom>
        </p:spPr>
      </p:pic>
    </p:spTree>
    <p:extLst>
      <p:ext uri="{BB962C8B-B14F-4D97-AF65-F5344CB8AC3E}">
        <p14:creationId xmlns:p14="http://schemas.microsoft.com/office/powerpoint/2010/main" val="2602386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46D15F-4ABD-4814-8B19-22BEE64E35C5}"/>
              </a:ext>
            </a:extLst>
          </p:cNvPr>
          <p:cNvSpPr txBox="1"/>
          <p:nvPr/>
        </p:nvSpPr>
        <p:spPr>
          <a:xfrm>
            <a:off x="740410" y="459739"/>
            <a:ext cx="4866640" cy="2308324"/>
          </a:xfrm>
          <a:prstGeom prst="rect">
            <a:avLst/>
          </a:prstGeom>
          <a:noFill/>
        </p:spPr>
        <p:txBody>
          <a:bodyPr wrap="square" rtlCol="0">
            <a:spAutoFit/>
          </a:bodyPr>
          <a:lstStyle/>
          <a:p>
            <a:r>
              <a:rPr lang="en-US" altLang="ko-KR" dirty="0">
                <a:solidFill>
                  <a:schemeClr val="bg1"/>
                </a:solidFill>
              </a:rPr>
              <a:t>Named entity recognition</a:t>
            </a:r>
          </a:p>
          <a:p>
            <a:r>
              <a:rPr lang="en-US" altLang="ko-KR" b="1" dirty="0" err="1">
                <a:solidFill>
                  <a:schemeClr val="bg1"/>
                </a:solidFill>
              </a:rPr>
              <a:t>SpacyEntityExtract</a:t>
            </a:r>
            <a:endParaRPr lang="en-US" altLang="ko-KR" b="1" dirty="0">
              <a:solidFill>
                <a:schemeClr val="bg1"/>
              </a:solidFill>
            </a:endParaRPr>
          </a:p>
          <a:p>
            <a:r>
              <a:rPr lang="en-US" altLang="ko-KR" b="1" dirty="0" err="1">
                <a:solidFill>
                  <a:schemeClr val="bg1"/>
                </a:solidFill>
              </a:rPr>
              <a:t>NER_CRF,NER_Symnosis</a:t>
            </a:r>
            <a:endParaRPr lang="en-US" altLang="ko-KR" b="1" dirty="0">
              <a:solidFill>
                <a:schemeClr val="bg1"/>
              </a:solidFill>
            </a:endParaRPr>
          </a:p>
          <a:p>
            <a:r>
              <a:rPr lang="en-US" altLang="ko-KR" dirty="0">
                <a:solidFill>
                  <a:schemeClr val="bg1"/>
                </a:solidFill>
              </a:rPr>
              <a:t>-&gt; BIO, start end label, BILOU</a:t>
            </a:r>
          </a:p>
          <a:p>
            <a:r>
              <a:rPr lang="en-US" altLang="ko-KR" dirty="0">
                <a:solidFill>
                  <a:schemeClr val="bg1"/>
                </a:solidFill>
              </a:rPr>
              <a:t>Beginning, inside, last outside </a:t>
            </a:r>
          </a:p>
          <a:p>
            <a:r>
              <a:rPr lang="en-US" altLang="ko-KR" dirty="0">
                <a:solidFill>
                  <a:schemeClr val="bg1"/>
                </a:solidFill>
              </a:rPr>
              <a:t>f</a:t>
            </a:r>
          </a:p>
          <a:p>
            <a:r>
              <a:rPr lang="en-US" altLang="ko-KR" dirty="0">
                <a:solidFill>
                  <a:schemeClr val="bg1"/>
                </a:solidFill>
              </a:rPr>
              <a:t>=&gt;Spacy entity Extractor</a:t>
            </a:r>
          </a:p>
          <a:p>
            <a:endParaRPr lang="ko-KR" altLang="en-US" dirty="0">
              <a:solidFill>
                <a:schemeClr val="bg1"/>
              </a:solidFill>
            </a:endParaRPr>
          </a:p>
        </p:txBody>
      </p:sp>
      <p:pic>
        <p:nvPicPr>
          <p:cNvPr id="3" name="그림 2">
            <a:extLst>
              <a:ext uri="{FF2B5EF4-FFF2-40B4-BE49-F238E27FC236}">
                <a16:creationId xmlns:a16="http://schemas.microsoft.com/office/drawing/2014/main" id="{3BAA0F0A-4F31-4481-9B66-835137C202BA}"/>
              </a:ext>
            </a:extLst>
          </p:cNvPr>
          <p:cNvPicPr>
            <a:picLocks noChangeAspect="1"/>
          </p:cNvPicPr>
          <p:nvPr/>
        </p:nvPicPr>
        <p:blipFill>
          <a:blip r:embed="rId2"/>
          <a:stretch>
            <a:fillRect/>
          </a:stretch>
        </p:blipFill>
        <p:spPr>
          <a:xfrm>
            <a:off x="4877435" y="2404428"/>
            <a:ext cx="7644854" cy="4453572"/>
          </a:xfrm>
          <a:prstGeom prst="rect">
            <a:avLst/>
          </a:prstGeom>
        </p:spPr>
      </p:pic>
      <p:pic>
        <p:nvPicPr>
          <p:cNvPr id="4" name="그림 3">
            <a:extLst>
              <a:ext uri="{FF2B5EF4-FFF2-40B4-BE49-F238E27FC236}">
                <a16:creationId xmlns:a16="http://schemas.microsoft.com/office/drawing/2014/main" id="{EDA45F47-EAFE-42C9-9F95-1B00755F0793}"/>
              </a:ext>
            </a:extLst>
          </p:cNvPr>
          <p:cNvPicPr>
            <a:picLocks noChangeAspect="1"/>
          </p:cNvPicPr>
          <p:nvPr/>
        </p:nvPicPr>
        <p:blipFill>
          <a:blip r:embed="rId3"/>
          <a:stretch>
            <a:fillRect/>
          </a:stretch>
        </p:blipFill>
        <p:spPr>
          <a:xfrm>
            <a:off x="4877435" y="148908"/>
            <a:ext cx="7466965" cy="2305351"/>
          </a:xfrm>
          <a:prstGeom prst="rect">
            <a:avLst/>
          </a:prstGeom>
        </p:spPr>
      </p:pic>
      <p:pic>
        <p:nvPicPr>
          <p:cNvPr id="5" name="그림 4">
            <a:extLst>
              <a:ext uri="{FF2B5EF4-FFF2-40B4-BE49-F238E27FC236}">
                <a16:creationId xmlns:a16="http://schemas.microsoft.com/office/drawing/2014/main" id="{6CB09482-E07B-4306-8FCB-0B5CCE1F40C7}"/>
              </a:ext>
            </a:extLst>
          </p:cNvPr>
          <p:cNvPicPr>
            <a:picLocks noChangeAspect="1"/>
          </p:cNvPicPr>
          <p:nvPr/>
        </p:nvPicPr>
        <p:blipFill>
          <a:blip r:embed="rId4"/>
          <a:stretch>
            <a:fillRect/>
          </a:stretch>
        </p:blipFill>
        <p:spPr>
          <a:xfrm>
            <a:off x="219576" y="2765090"/>
            <a:ext cx="4951864" cy="4325324"/>
          </a:xfrm>
          <a:prstGeom prst="rect">
            <a:avLst/>
          </a:prstGeom>
        </p:spPr>
      </p:pic>
    </p:spTree>
    <p:extLst>
      <p:ext uri="{BB962C8B-B14F-4D97-AF65-F5344CB8AC3E}">
        <p14:creationId xmlns:p14="http://schemas.microsoft.com/office/powerpoint/2010/main" val="904290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DFC887-8291-4EFE-B7CF-5CDE600AB69F}"/>
              </a:ext>
            </a:extLst>
          </p:cNvPr>
          <p:cNvSpPr txBox="1"/>
          <p:nvPr/>
        </p:nvSpPr>
        <p:spPr>
          <a:xfrm>
            <a:off x="7680960" y="1153755"/>
            <a:ext cx="4206240" cy="369332"/>
          </a:xfrm>
          <a:prstGeom prst="rect">
            <a:avLst/>
          </a:prstGeom>
          <a:noFill/>
        </p:spPr>
        <p:txBody>
          <a:bodyPr wrap="square" rtlCol="0">
            <a:spAutoFit/>
          </a:bodyPr>
          <a:lstStyle/>
          <a:p>
            <a:r>
              <a:rPr lang="en-US" altLang="ko-KR" b="1" dirty="0" err="1">
                <a:solidFill>
                  <a:schemeClr val="bg1"/>
                </a:solidFill>
              </a:rPr>
              <a:t>SpacyTokenizer</a:t>
            </a:r>
            <a:r>
              <a:rPr lang="en-US" altLang="ko-KR" dirty="0">
                <a:solidFill>
                  <a:schemeClr val="bg1"/>
                </a:solidFill>
              </a:rPr>
              <a:t> </a:t>
            </a:r>
          </a:p>
        </p:txBody>
      </p:sp>
      <p:pic>
        <p:nvPicPr>
          <p:cNvPr id="5" name="그림 4">
            <a:extLst>
              <a:ext uri="{FF2B5EF4-FFF2-40B4-BE49-F238E27FC236}">
                <a16:creationId xmlns:a16="http://schemas.microsoft.com/office/drawing/2014/main" id="{A7C996F8-DBB6-48EB-89AA-541BFDAFC3C4}"/>
              </a:ext>
            </a:extLst>
          </p:cNvPr>
          <p:cNvPicPr>
            <a:picLocks noChangeAspect="1"/>
          </p:cNvPicPr>
          <p:nvPr/>
        </p:nvPicPr>
        <p:blipFill>
          <a:blip r:embed="rId2"/>
          <a:stretch>
            <a:fillRect/>
          </a:stretch>
        </p:blipFill>
        <p:spPr>
          <a:xfrm>
            <a:off x="745490" y="382587"/>
            <a:ext cx="4991100" cy="5381625"/>
          </a:xfrm>
          <a:prstGeom prst="rect">
            <a:avLst/>
          </a:prstGeom>
        </p:spPr>
      </p:pic>
      <p:pic>
        <p:nvPicPr>
          <p:cNvPr id="6" name="그림 5">
            <a:extLst>
              <a:ext uri="{FF2B5EF4-FFF2-40B4-BE49-F238E27FC236}">
                <a16:creationId xmlns:a16="http://schemas.microsoft.com/office/drawing/2014/main" id="{BC245826-E3E0-4343-B9D3-FE7F406EB2E6}"/>
              </a:ext>
            </a:extLst>
          </p:cNvPr>
          <p:cNvPicPr>
            <a:picLocks noChangeAspect="1"/>
          </p:cNvPicPr>
          <p:nvPr/>
        </p:nvPicPr>
        <p:blipFill>
          <a:blip r:embed="rId3"/>
          <a:stretch>
            <a:fillRect/>
          </a:stretch>
        </p:blipFill>
        <p:spPr>
          <a:xfrm>
            <a:off x="4791075" y="2294255"/>
            <a:ext cx="7096125" cy="3752850"/>
          </a:xfrm>
          <a:prstGeom prst="rect">
            <a:avLst/>
          </a:prstGeom>
        </p:spPr>
      </p:pic>
    </p:spTree>
    <p:extLst>
      <p:ext uri="{BB962C8B-B14F-4D97-AF65-F5344CB8AC3E}">
        <p14:creationId xmlns:p14="http://schemas.microsoft.com/office/powerpoint/2010/main" val="138995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8D7426D9-1FD3-408E-9987-8610EF8ED7A0}"/>
              </a:ext>
            </a:extLst>
          </p:cNvPr>
          <p:cNvPicPr>
            <a:picLocks noChangeAspect="1"/>
          </p:cNvPicPr>
          <p:nvPr/>
        </p:nvPicPr>
        <p:blipFill>
          <a:blip r:embed="rId2"/>
          <a:stretch>
            <a:fillRect/>
          </a:stretch>
        </p:blipFill>
        <p:spPr>
          <a:xfrm>
            <a:off x="1220071" y="461616"/>
            <a:ext cx="7060330" cy="5634383"/>
          </a:xfrm>
          <a:prstGeom prst="rect">
            <a:avLst/>
          </a:prstGeom>
        </p:spPr>
      </p:pic>
    </p:spTree>
    <p:extLst>
      <p:ext uri="{BB962C8B-B14F-4D97-AF65-F5344CB8AC3E}">
        <p14:creationId xmlns:p14="http://schemas.microsoft.com/office/powerpoint/2010/main" val="3194702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111A3C7-C6B1-4B28-8E85-CDDBC511672E}"/>
              </a:ext>
            </a:extLst>
          </p:cNvPr>
          <p:cNvPicPr>
            <a:picLocks noChangeAspect="1"/>
          </p:cNvPicPr>
          <p:nvPr/>
        </p:nvPicPr>
        <p:blipFill>
          <a:blip r:embed="rId2"/>
          <a:stretch>
            <a:fillRect/>
          </a:stretch>
        </p:blipFill>
        <p:spPr>
          <a:xfrm>
            <a:off x="130810" y="244792"/>
            <a:ext cx="10325100" cy="4295775"/>
          </a:xfrm>
          <a:prstGeom prst="rect">
            <a:avLst/>
          </a:prstGeom>
        </p:spPr>
      </p:pic>
      <p:graphicFrame>
        <p:nvGraphicFramePr>
          <p:cNvPr id="4" name="표 3">
            <a:extLst>
              <a:ext uri="{FF2B5EF4-FFF2-40B4-BE49-F238E27FC236}">
                <a16:creationId xmlns:a16="http://schemas.microsoft.com/office/drawing/2014/main" id="{6657E278-BDAB-4839-A840-37DA18032BC5}"/>
              </a:ext>
            </a:extLst>
          </p:cNvPr>
          <p:cNvGraphicFramePr>
            <a:graphicFrameLocks noGrp="1"/>
          </p:cNvGraphicFramePr>
          <p:nvPr/>
        </p:nvGraphicFramePr>
        <p:xfrm>
          <a:off x="130810" y="4832668"/>
          <a:ext cx="10515600" cy="1744980"/>
        </p:xfrm>
        <a:graphic>
          <a:graphicData uri="http://schemas.openxmlformats.org/drawingml/2006/table">
            <a:tbl>
              <a:tblPr/>
              <a:tblGrid>
                <a:gridCol w="10515600">
                  <a:extLst>
                    <a:ext uri="{9D8B030D-6E8A-4147-A177-3AD203B41FA5}">
                      <a16:colId xmlns:a16="http://schemas.microsoft.com/office/drawing/2014/main" val="3926697357"/>
                    </a:ext>
                  </a:extLst>
                </a:gridCol>
              </a:tblGrid>
              <a:tr h="0">
                <a:tc>
                  <a:txBody>
                    <a:bodyPr/>
                    <a:lstStyle/>
                    <a:p>
                      <a:pPr algn="l" fontAlgn="ctr"/>
                      <a:br>
                        <a:rPr lang="en-US" dirty="0">
                          <a:effectLst/>
                        </a:rPr>
                      </a:br>
                      <a:r>
                        <a:rPr lang="en-US" dirty="0">
                          <a:effectLst/>
                        </a:rPr>
                        <a:t>This component implements conditional random fields to do named entity recognition. CRFs can be thought of as an undirected Markov chain where the time steps are words and the states are entity classes. Features of the words (</a:t>
                      </a:r>
                      <a:r>
                        <a:rPr lang="en-US" dirty="0" err="1">
                          <a:effectLst/>
                        </a:rPr>
                        <a:t>capitalisation</a:t>
                      </a:r>
                      <a:r>
                        <a:rPr lang="en-US" dirty="0">
                          <a:effectLst/>
                        </a:rPr>
                        <a:t>, POS tagging, etc.) give probabilities to certain entity classes, as are transitions between </a:t>
                      </a:r>
                      <a:r>
                        <a:rPr lang="en-US" dirty="0" err="1">
                          <a:effectLst/>
                        </a:rPr>
                        <a:t>neighbouring</a:t>
                      </a:r>
                      <a:r>
                        <a:rPr lang="en-US" dirty="0">
                          <a:effectLst/>
                        </a:rPr>
                        <a:t> entity tags: the most likely set of tags is then calculated and returned.</a:t>
                      </a:r>
                    </a:p>
                  </a:txBody>
                  <a:tcPr marR="121920" marT="38100" marB="60960" anchor="ctr">
                    <a:lnL>
                      <a:noFill/>
                    </a:lnL>
                    <a:lnR>
                      <a:noFill/>
                    </a:lnR>
                    <a:lnT>
                      <a:noFill/>
                    </a:lnT>
                    <a:lnB>
                      <a:noFill/>
                    </a:lnB>
                    <a:solidFill>
                      <a:srgbClr val="FCFCFC"/>
                    </a:solidFill>
                  </a:tcPr>
                </a:tc>
                <a:extLst>
                  <a:ext uri="{0D108BD9-81ED-4DB2-BD59-A6C34878D82A}">
                    <a16:rowId xmlns:a16="http://schemas.microsoft.com/office/drawing/2014/main" val="3772022636"/>
                  </a:ext>
                </a:extLst>
              </a:tr>
            </a:tbl>
          </a:graphicData>
        </a:graphic>
      </p:graphicFrame>
    </p:spTree>
    <p:extLst>
      <p:ext uri="{BB962C8B-B14F-4D97-AF65-F5344CB8AC3E}">
        <p14:creationId xmlns:p14="http://schemas.microsoft.com/office/powerpoint/2010/main" val="2032403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D640FEB-D704-42E4-8A2D-0B52EB2DF954}"/>
              </a:ext>
            </a:extLst>
          </p:cNvPr>
          <p:cNvPicPr>
            <a:picLocks noChangeAspect="1"/>
          </p:cNvPicPr>
          <p:nvPr/>
        </p:nvPicPr>
        <p:blipFill>
          <a:blip r:embed="rId2"/>
          <a:stretch>
            <a:fillRect/>
          </a:stretch>
        </p:blipFill>
        <p:spPr>
          <a:xfrm>
            <a:off x="915035" y="729867"/>
            <a:ext cx="9478645" cy="5398266"/>
          </a:xfrm>
          <a:prstGeom prst="rect">
            <a:avLst/>
          </a:prstGeom>
        </p:spPr>
      </p:pic>
    </p:spTree>
    <p:extLst>
      <p:ext uri="{BB962C8B-B14F-4D97-AF65-F5344CB8AC3E}">
        <p14:creationId xmlns:p14="http://schemas.microsoft.com/office/powerpoint/2010/main" val="68353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C61E7C2-9CB2-4BF3-852F-E5C51385BD88}"/>
              </a:ext>
            </a:extLst>
          </p:cNvPr>
          <p:cNvPicPr>
            <a:picLocks noChangeAspect="1"/>
          </p:cNvPicPr>
          <p:nvPr/>
        </p:nvPicPr>
        <p:blipFill>
          <a:blip r:embed="rId2"/>
          <a:stretch>
            <a:fillRect/>
          </a:stretch>
        </p:blipFill>
        <p:spPr>
          <a:xfrm>
            <a:off x="342265" y="485775"/>
            <a:ext cx="10572750" cy="5886450"/>
          </a:xfrm>
          <a:prstGeom prst="rect">
            <a:avLst/>
          </a:prstGeom>
        </p:spPr>
      </p:pic>
    </p:spTree>
    <p:extLst>
      <p:ext uri="{BB962C8B-B14F-4D97-AF65-F5344CB8AC3E}">
        <p14:creationId xmlns:p14="http://schemas.microsoft.com/office/powerpoint/2010/main" val="3966782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08161BA-B833-4590-828A-FA3D3B8E26F1}"/>
              </a:ext>
            </a:extLst>
          </p:cNvPr>
          <p:cNvPicPr>
            <a:picLocks noChangeAspect="1"/>
          </p:cNvPicPr>
          <p:nvPr/>
        </p:nvPicPr>
        <p:blipFill>
          <a:blip r:embed="rId2"/>
          <a:stretch>
            <a:fillRect/>
          </a:stretch>
        </p:blipFill>
        <p:spPr>
          <a:xfrm>
            <a:off x="471805" y="233045"/>
            <a:ext cx="8058150" cy="6534150"/>
          </a:xfrm>
          <a:prstGeom prst="rect">
            <a:avLst/>
          </a:prstGeom>
        </p:spPr>
      </p:pic>
    </p:spTree>
    <p:extLst>
      <p:ext uri="{BB962C8B-B14F-4D97-AF65-F5344CB8AC3E}">
        <p14:creationId xmlns:p14="http://schemas.microsoft.com/office/powerpoint/2010/main" val="2711831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6FBABEE-DDA4-4C6C-B313-5EB357D1A6BC}"/>
              </a:ext>
            </a:extLst>
          </p:cNvPr>
          <p:cNvPicPr>
            <a:picLocks noChangeAspect="1"/>
          </p:cNvPicPr>
          <p:nvPr/>
        </p:nvPicPr>
        <p:blipFill>
          <a:blip r:embed="rId2"/>
          <a:stretch>
            <a:fillRect/>
          </a:stretch>
        </p:blipFill>
        <p:spPr>
          <a:xfrm>
            <a:off x="512127" y="460375"/>
            <a:ext cx="10334625" cy="3600450"/>
          </a:xfrm>
          <a:prstGeom prst="rect">
            <a:avLst/>
          </a:prstGeom>
        </p:spPr>
      </p:pic>
      <p:pic>
        <p:nvPicPr>
          <p:cNvPr id="3" name="그림 2">
            <a:extLst>
              <a:ext uri="{FF2B5EF4-FFF2-40B4-BE49-F238E27FC236}">
                <a16:creationId xmlns:a16="http://schemas.microsoft.com/office/drawing/2014/main" id="{64ECBFF8-F0AD-46D6-B8F6-6DCD74111F95}"/>
              </a:ext>
            </a:extLst>
          </p:cNvPr>
          <p:cNvPicPr>
            <a:picLocks noChangeAspect="1"/>
          </p:cNvPicPr>
          <p:nvPr/>
        </p:nvPicPr>
        <p:blipFill>
          <a:blip r:embed="rId3"/>
          <a:stretch>
            <a:fillRect/>
          </a:stretch>
        </p:blipFill>
        <p:spPr>
          <a:xfrm>
            <a:off x="540702" y="4329430"/>
            <a:ext cx="10306050" cy="2324100"/>
          </a:xfrm>
          <a:prstGeom prst="rect">
            <a:avLst/>
          </a:prstGeom>
        </p:spPr>
      </p:pic>
    </p:spTree>
    <p:extLst>
      <p:ext uri="{BB962C8B-B14F-4D97-AF65-F5344CB8AC3E}">
        <p14:creationId xmlns:p14="http://schemas.microsoft.com/office/powerpoint/2010/main" val="910595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A9C58A3-80E4-4277-9916-119BAE484F73}"/>
              </a:ext>
            </a:extLst>
          </p:cNvPr>
          <p:cNvPicPr>
            <a:picLocks noChangeAspect="1"/>
          </p:cNvPicPr>
          <p:nvPr/>
        </p:nvPicPr>
        <p:blipFill>
          <a:blip r:embed="rId2"/>
          <a:stretch>
            <a:fillRect/>
          </a:stretch>
        </p:blipFill>
        <p:spPr>
          <a:xfrm>
            <a:off x="1361440" y="251670"/>
            <a:ext cx="8937522" cy="6354660"/>
          </a:xfrm>
          <a:prstGeom prst="rect">
            <a:avLst/>
          </a:prstGeom>
        </p:spPr>
      </p:pic>
    </p:spTree>
    <p:extLst>
      <p:ext uri="{BB962C8B-B14F-4D97-AF65-F5344CB8AC3E}">
        <p14:creationId xmlns:p14="http://schemas.microsoft.com/office/powerpoint/2010/main" val="372452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830782-4EB6-49F6-9288-53FF5EC8F79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C697AC0F-6C11-489D-A367-1DBE4F3836C5}"/>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B366D5AB-09B8-4368-BEEB-EE8505AC911E}"/>
              </a:ext>
            </a:extLst>
          </p:cNvPr>
          <p:cNvPicPr>
            <a:picLocks noChangeAspect="1"/>
          </p:cNvPicPr>
          <p:nvPr/>
        </p:nvPicPr>
        <p:blipFill>
          <a:blip r:embed="rId2"/>
          <a:stretch>
            <a:fillRect/>
          </a:stretch>
        </p:blipFill>
        <p:spPr>
          <a:xfrm>
            <a:off x="0" y="0"/>
            <a:ext cx="12192000" cy="6858000"/>
          </a:xfrm>
          <a:prstGeom prst="rect">
            <a:avLst/>
          </a:prstGeom>
        </p:spPr>
      </p:pic>
      <p:sp>
        <p:nvSpPr>
          <p:cNvPr id="5" name="타원 4">
            <a:extLst>
              <a:ext uri="{FF2B5EF4-FFF2-40B4-BE49-F238E27FC236}">
                <a16:creationId xmlns:a16="http://schemas.microsoft.com/office/drawing/2014/main" id="{EC827D6C-72EB-4CEC-86DB-9542789B3F88}"/>
              </a:ext>
            </a:extLst>
          </p:cNvPr>
          <p:cNvSpPr/>
          <p:nvPr/>
        </p:nvSpPr>
        <p:spPr>
          <a:xfrm>
            <a:off x="3577513" y="4012162"/>
            <a:ext cx="2328765" cy="10077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3234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132CCA-A2B8-4303-9DF9-484EE30631AC}"/>
              </a:ext>
            </a:extLst>
          </p:cNvPr>
          <p:cNvSpPr>
            <a:spLocks noGrp="1"/>
          </p:cNvSpPr>
          <p:nvPr>
            <p:ph type="title"/>
          </p:nvPr>
        </p:nvSpPr>
        <p:spPr>
          <a:xfrm>
            <a:off x="4076700" y="2660724"/>
            <a:ext cx="4038600" cy="1325563"/>
          </a:xfrm>
        </p:spPr>
        <p:txBody>
          <a:bodyPr/>
          <a:lstStyle/>
          <a:p>
            <a:r>
              <a:rPr lang="en-US" altLang="ko-KR" dirty="0"/>
              <a:t>RASA Actions</a:t>
            </a:r>
            <a:endParaRPr lang="ko-KR" altLang="en-US" dirty="0"/>
          </a:p>
        </p:txBody>
      </p:sp>
    </p:spTree>
    <p:extLst>
      <p:ext uri="{BB962C8B-B14F-4D97-AF65-F5344CB8AC3E}">
        <p14:creationId xmlns:p14="http://schemas.microsoft.com/office/powerpoint/2010/main" val="2014300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F24214-7B8C-4EEF-8843-6A3BEF7E23A1}"/>
              </a:ext>
            </a:extLst>
          </p:cNvPr>
          <p:cNvSpPr>
            <a:spLocks noGrp="1"/>
          </p:cNvSpPr>
          <p:nvPr>
            <p:ph type="title"/>
          </p:nvPr>
        </p:nvSpPr>
        <p:spPr/>
        <p:txBody>
          <a:bodyPr/>
          <a:lstStyle/>
          <a:p>
            <a:r>
              <a:rPr lang="en-US" altLang="ko-KR" dirty="0"/>
              <a:t>Actions</a:t>
            </a:r>
            <a:r>
              <a:rPr lang="ko-KR" altLang="en-US" dirty="0"/>
              <a:t> 응답 유형 </a:t>
            </a:r>
            <a:r>
              <a:rPr lang="en-US" altLang="ko-KR" dirty="0"/>
              <a:t>4</a:t>
            </a:r>
            <a:r>
              <a:rPr lang="ko-KR" altLang="en-US" dirty="0"/>
              <a:t>가지</a:t>
            </a:r>
          </a:p>
        </p:txBody>
      </p:sp>
      <p:sp>
        <p:nvSpPr>
          <p:cNvPr id="3" name="내용 개체 틀 2">
            <a:extLst>
              <a:ext uri="{FF2B5EF4-FFF2-40B4-BE49-F238E27FC236}">
                <a16:creationId xmlns:a16="http://schemas.microsoft.com/office/drawing/2014/main" id="{D38E7194-267E-42E8-A732-914708BA0423}"/>
              </a:ext>
            </a:extLst>
          </p:cNvPr>
          <p:cNvSpPr>
            <a:spLocks noGrp="1"/>
          </p:cNvSpPr>
          <p:nvPr>
            <p:ph idx="1"/>
          </p:nvPr>
        </p:nvSpPr>
        <p:spPr/>
        <p:txBody>
          <a:bodyPr/>
          <a:lstStyle/>
          <a:p>
            <a:r>
              <a:rPr lang="en-US" altLang="ko-KR" dirty="0"/>
              <a:t>Utterance actions : domain</a:t>
            </a:r>
            <a:r>
              <a:rPr lang="ko-KR" altLang="en-US" dirty="0"/>
              <a:t>에 정의된 응답</a:t>
            </a:r>
            <a:endParaRPr lang="en-US" altLang="ko-KR" dirty="0"/>
          </a:p>
          <a:p>
            <a:r>
              <a:rPr lang="en-US" altLang="ko-KR" dirty="0"/>
              <a:t>Retrieval actions : </a:t>
            </a:r>
            <a:r>
              <a:rPr lang="ko-KR" altLang="en-US" dirty="0"/>
              <a:t>단일</a:t>
            </a:r>
            <a:r>
              <a:rPr lang="en-US" altLang="ko-KR" dirty="0"/>
              <a:t> </a:t>
            </a:r>
            <a:r>
              <a:rPr lang="ko-KR" altLang="en-US" dirty="0"/>
              <a:t>질문에 대한 응답</a:t>
            </a:r>
            <a:endParaRPr lang="en-US" altLang="ko-KR" dirty="0"/>
          </a:p>
          <a:p>
            <a:r>
              <a:rPr lang="en-US" altLang="ko-KR" dirty="0"/>
              <a:t>Custom actions : </a:t>
            </a:r>
            <a:r>
              <a:rPr lang="ko-KR" altLang="en-US" dirty="0"/>
              <a:t>파이썬 코드로 작성하는 응답</a:t>
            </a:r>
            <a:endParaRPr lang="en-US" altLang="ko-KR" dirty="0"/>
          </a:p>
          <a:p>
            <a:r>
              <a:rPr lang="en-US" altLang="ko-KR" dirty="0"/>
              <a:t>Default actions: </a:t>
            </a:r>
            <a:r>
              <a:rPr lang="ko-KR" altLang="en-US" dirty="0"/>
              <a:t>라사에서 제공하는 기본 액션</a:t>
            </a:r>
          </a:p>
        </p:txBody>
      </p:sp>
    </p:spTree>
    <p:extLst>
      <p:ext uri="{BB962C8B-B14F-4D97-AF65-F5344CB8AC3E}">
        <p14:creationId xmlns:p14="http://schemas.microsoft.com/office/powerpoint/2010/main" val="3797373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7A01D4-7C99-498A-9F8F-02DAF2334B51}"/>
              </a:ext>
            </a:extLst>
          </p:cNvPr>
          <p:cNvSpPr>
            <a:spLocks noGrp="1"/>
          </p:cNvSpPr>
          <p:nvPr>
            <p:ph type="title"/>
          </p:nvPr>
        </p:nvSpPr>
        <p:spPr/>
        <p:txBody>
          <a:bodyPr/>
          <a:lstStyle/>
          <a:p>
            <a:r>
              <a:rPr lang="en-US" altLang="ko-KR" dirty="0"/>
              <a:t>Utterance actions</a:t>
            </a:r>
            <a:endParaRPr lang="ko-KR" altLang="en-US" dirty="0"/>
          </a:p>
        </p:txBody>
      </p:sp>
      <p:sp>
        <p:nvSpPr>
          <p:cNvPr id="3" name="내용 개체 틀 2">
            <a:extLst>
              <a:ext uri="{FF2B5EF4-FFF2-40B4-BE49-F238E27FC236}">
                <a16:creationId xmlns:a16="http://schemas.microsoft.com/office/drawing/2014/main" id="{BAD1130B-E2B1-4754-AD06-56AA4E74A335}"/>
              </a:ext>
            </a:extLst>
          </p:cNvPr>
          <p:cNvSpPr>
            <a:spLocks noGrp="1"/>
          </p:cNvSpPr>
          <p:nvPr>
            <p:ph idx="1"/>
          </p:nvPr>
        </p:nvSpPr>
        <p:spPr>
          <a:xfrm>
            <a:off x="838199" y="1825625"/>
            <a:ext cx="11080531" cy="4667250"/>
          </a:xfrm>
        </p:spPr>
        <p:txBody>
          <a:bodyPr/>
          <a:lstStyle/>
          <a:p>
            <a:r>
              <a:rPr lang="en-US" altLang="ko-KR" dirty="0" err="1"/>
              <a:t>Domain.yml</a:t>
            </a:r>
            <a:r>
              <a:rPr lang="ko-KR" altLang="en-US" dirty="0"/>
              <a:t>에서 </a:t>
            </a:r>
            <a:r>
              <a:rPr lang="en-US" altLang="ko-KR" dirty="0"/>
              <a:t>responses </a:t>
            </a:r>
            <a:r>
              <a:rPr lang="ko-KR" altLang="en-US" dirty="0"/>
              <a:t>부분</a:t>
            </a:r>
            <a:endParaRPr lang="en-US" altLang="ko-KR" dirty="0"/>
          </a:p>
          <a:p>
            <a:r>
              <a:rPr lang="en-US" altLang="ko-KR" dirty="0"/>
              <a:t>ex) </a:t>
            </a:r>
            <a:r>
              <a:rPr lang="en-US" altLang="ko-KR" dirty="0" err="1"/>
              <a:t>utter_greet</a:t>
            </a:r>
            <a:r>
              <a:rPr lang="en-US" altLang="ko-KR" dirty="0"/>
              <a:t> , </a:t>
            </a:r>
            <a:r>
              <a:rPr lang="en-US" altLang="ko-KR" dirty="0" err="1"/>
              <a:t>utter_ask_location</a:t>
            </a:r>
            <a:r>
              <a:rPr lang="en-US" altLang="ko-KR" dirty="0"/>
              <a:t> </a:t>
            </a:r>
            <a:r>
              <a:rPr lang="ko-KR" altLang="en-US" dirty="0"/>
              <a:t>등</a:t>
            </a:r>
            <a:endParaRPr lang="en-US" altLang="ko-KR" dirty="0"/>
          </a:p>
          <a:p>
            <a:endParaRPr lang="en-US" altLang="ko-KR" dirty="0"/>
          </a:p>
          <a:p>
            <a:pPr marL="0" indent="0">
              <a:buNone/>
            </a:pPr>
            <a:r>
              <a:rPr lang="ko-KR" altLang="en-US" dirty="0"/>
              <a:t>정의 방법 </a:t>
            </a:r>
            <a:r>
              <a:rPr lang="en-US" altLang="ko-KR" dirty="0"/>
              <a:t>: </a:t>
            </a:r>
          </a:p>
          <a:p>
            <a:pPr marL="0" indent="0">
              <a:buNone/>
            </a:pPr>
            <a:r>
              <a:rPr lang="en-US" altLang="ko-KR" dirty="0"/>
              <a:t>templates:</a:t>
            </a:r>
          </a:p>
          <a:p>
            <a:pPr marL="0" indent="0">
              <a:buNone/>
            </a:pPr>
            <a:r>
              <a:rPr lang="en-US" altLang="ko-KR" dirty="0"/>
              <a:t>-</a:t>
            </a:r>
            <a:r>
              <a:rPr lang="en-US" altLang="ko-KR" b="0" dirty="0">
                <a:solidFill>
                  <a:srgbClr val="D4D4D4"/>
                </a:solidFill>
                <a:effectLst/>
                <a:latin typeface="Consolas" panose="020B0609020204030204" pitchFamily="49" charset="0"/>
              </a:rPr>
              <a:t> </a:t>
            </a:r>
            <a:r>
              <a:rPr lang="en-US" altLang="ko-KR" b="0" dirty="0" err="1">
                <a:solidFill>
                  <a:srgbClr val="569CD6"/>
                </a:solidFill>
                <a:effectLst/>
                <a:latin typeface="Consolas" panose="020B0609020204030204" pitchFamily="49" charset="0"/>
              </a:rPr>
              <a:t>utter_ask_review</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a:p>
            <a:pPr marL="0" indent="0">
              <a:buNone/>
            </a:pPr>
            <a:r>
              <a:rPr lang="en-US" altLang="ko-KR" b="0" dirty="0">
                <a:solidFill>
                  <a:srgbClr val="CE9178"/>
                </a:solidFill>
                <a:effectLst/>
                <a:latin typeface="Consolas" panose="020B0609020204030204" pitchFamily="49" charset="0"/>
              </a:rPr>
              <a:t>- "Were you satisfied with the chatbot service? Please </a:t>
            </a:r>
          </a:p>
          <a:p>
            <a:pPr marL="0" indent="0">
              <a:buNone/>
            </a:pPr>
            <a:r>
              <a:rPr lang="en-US" altLang="ko-KR" b="0" dirty="0">
                <a:solidFill>
                  <a:srgbClr val="CE9178"/>
                </a:solidFill>
                <a:effectLst/>
                <a:latin typeface="Consolas" panose="020B0609020204030204" pitchFamily="49" charset="0"/>
              </a:rPr>
              <a:t>rate it!”</a:t>
            </a:r>
            <a:endParaRPr lang="en-US" altLang="ko-KR" b="0" dirty="0">
              <a:solidFill>
                <a:srgbClr val="D4D4D4"/>
              </a:solidFill>
              <a:effectLst/>
              <a:latin typeface="Consolas" panose="020B0609020204030204" pitchFamily="49" charset="0"/>
            </a:endParaRPr>
          </a:p>
          <a:p>
            <a:pPr marL="0" indent="0">
              <a:buNone/>
            </a:pPr>
            <a:endParaRPr lang="en-US" altLang="ko-KR" dirty="0"/>
          </a:p>
        </p:txBody>
      </p:sp>
    </p:spTree>
    <p:extLst>
      <p:ext uri="{BB962C8B-B14F-4D97-AF65-F5344CB8AC3E}">
        <p14:creationId xmlns:p14="http://schemas.microsoft.com/office/powerpoint/2010/main" val="779267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2AEED9-86C6-4F92-8C99-7D002FA170BC}"/>
              </a:ext>
            </a:extLst>
          </p:cNvPr>
          <p:cNvSpPr>
            <a:spLocks noGrp="1"/>
          </p:cNvSpPr>
          <p:nvPr>
            <p:ph type="title"/>
          </p:nvPr>
        </p:nvSpPr>
        <p:spPr/>
        <p:txBody>
          <a:bodyPr/>
          <a:lstStyle/>
          <a:p>
            <a:r>
              <a:rPr lang="en-US" altLang="ko-KR" dirty="0"/>
              <a:t>Retrieval</a:t>
            </a:r>
            <a:r>
              <a:rPr lang="ko-KR" altLang="en-US" dirty="0"/>
              <a:t> </a:t>
            </a:r>
            <a:r>
              <a:rPr lang="en-US" altLang="ko-KR" dirty="0"/>
              <a:t>actions</a:t>
            </a:r>
            <a:endParaRPr lang="ko-KR" altLang="en-US" dirty="0"/>
          </a:p>
        </p:txBody>
      </p:sp>
      <p:sp>
        <p:nvSpPr>
          <p:cNvPr id="3" name="내용 개체 틀 2">
            <a:extLst>
              <a:ext uri="{FF2B5EF4-FFF2-40B4-BE49-F238E27FC236}">
                <a16:creationId xmlns:a16="http://schemas.microsoft.com/office/drawing/2014/main" id="{DFA32FB5-5A7D-4125-B416-712D79ED9122}"/>
              </a:ext>
            </a:extLst>
          </p:cNvPr>
          <p:cNvSpPr>
            <a:spLocks noGrp="1"/>
          </p:cNvSpPr>
          <p:nvPr>
            <p:ph idx="1"/>
          </p:nvPr>
        </p:nvSpPr>
        <p:spPr/>
        <p:txBody>
          <a:bodyPr/>
          <a:lstStyle/>
          <a:p>
            <a:r>
              <a:rPr lang="ko-KR" altLang="en-US" dirty="0"/>
              <a:t>잡담이나 작은 질문들 처리</a:t>
            </a:r>
            <a:endParaRPr lang="en-US" altLang="ko-KR" dirty="0"/>
          </a:p>
          <a:p>
            <a:r>
              <a:rPr lang="en-US" altLang="ko-KR" dirty="0"/>
              <a:t>Domain</a:t>
            </a:r>
            <a:r>
              <a:rPr lang="ko-KR" altLang="en-US" dirty="0"/>
              <a:t>에서 </a:t>
            </a:r>
            <a:r>
              <a:rPr lang="en-US" altLang="ko-KR" dirty="0"/>
              <a:t>actions, responses</a:t>
            </a:r>
            <a:r>
              <a:rPr lang="ko-KR" altLang="en-US" dirty="0"/>
              <a:t> 추가해주기</a:t>
            </a:r>
            <a:endParaRPr lang="en-US" altLang="ko-KR" dirty="0"/>
          </a:p>
          <a:p>
            <a:r>
              <a:rPr lang="en-US" altLang="ko-KR" dirty="0"/>
              <a:t>Responses </a:t>
            </a:r>
            <a:r>
              <a:rPr lang="ko-KR" altLang="en-US" dirty="0"/>
              <a:t>부분에서 </a:t>
            </a:r>
            <a:r>
              <a:rPr lang="en-US" altLang="ko-KR" dirty="0"/>
              <a:t>utter </a:t>
            </a:r>
            <a:r>
              <a:rPr lang="ko-KR" altLang="en-US" dirty="0"/>
              <a:t>새로 선언해주기</a:t>
            </a:r>
            <a:endParaRPr lang="en-US" altLang="ko-KR" dirty="0"/>
          </a:p>
          <a:p>
            <a:r>
              <a:rPr lang="en-US" altLang="ko-KR" dirty="0"/>
              <a:t>Nlu.md</a:t>
            </a:r>
            <a:r>
              <a:rPr lang="ko-KR" altLang="en-US" dirty="0"/>
              <a:t>에서 </a:t>
            </a:r>
            <a:r>
              <a:rPr lang="en-US" altLang="ko-KR" dirty="0"/>
              <a:t>##intent</a:t>
            </a:r>
            <a:r>
              <a:rPr lang="ko-KR" altLang="en-US" dirty="0"/>
              <a:t> 선언해주고 </a:t>
            </a:r>
            <a:r>
              <a:rPr lang="en-US" altLang="ko-KR" dirty="0"/>
              <a:t>text </a:t>
            </a:r>
            <a:r>
              <a:rPr lang="ko-KR" altLang="en-US" dirty="0"/>
              <a:t>입력</a:t>
            </a:r>
            <a:endParaRPr lang="en-US" altLang="ko-KR" dirty="0"/>
          </a:p>
          <a:p>
            <a:r>
              <a:rPr lang="en-US" altLang="ko-KR" dirty="0"/>
              <a:t>Stories.md</a:t>
            </a:r>
            <a:r>
              <a:rPr lang="ko-KR" altLang="en-US" dirty="0"/>
              <a:t>에서  </a:t>
            </a:r>
            <a:r>
              <a:rPr lang="en-US" altLang="ko-KR" dirty="0"/>
              <a:t>##story </a:t>
            </a:r>
            <a:r>
              <a:rPr lang="ko-KR" altLang="en-US" dirty="0"/>
              <a:t>구성해주기</a:t>
            </a:r>
            <a:endParaRPr lang="en-US" altLang="ko-KR" dirty="0"/>
          </a:p>
        </p:txBody>
      </p:sp>
    </p:spTree>
    <p:extLst>
      <p:ext uri="{BB962C8B-B14F-4D97-AF65-F5344CB8AC3E}">
        <p14:creationId xmlns:p14="http://schemas.microsoft.com/office/powerpoint/2010/main" val="1186049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A17F01E-2816-47F4-A1A8-07DD7AAFB3D6}"/>
              </a:ext>
            </a:extLst>
          </p:cNvPr>
          <p:cNvSpPr>
            <a:spLocks noGrp="1"/>
          </p:cNvSpPr>
          <p:nvPr>
            <p:ph idx="1"/>
          </p:nvPr>
        </p:nvSpPr>
        <p:spPr>
          <a:xfrm>
            <a:off x="264072" y="250661"/>
            <a:ext cx="11663855" cy="6356678"/>
          </a:xfrm>
        </p:spPr>
        <p:txBody>
          <a:bodyPr>
            <a:normAutofit fontScale="55000" lnSpcReduction="20000"/>
          </a:bodyPr>
          <a:lstStyle/>
          <a:p>
            <a:pPr marL="0" indent="0">
              <a:buNone/>
            </a:pPr>
            <a:r>
              <a:rPr lang="en-US" altLang="ko-KR" dirty="0">
                <a:solidFill>
                  <a:srgbClr val="569CD6"/>
                </a:solidFill>
                <a:latin typeface="Consolas" panose="020B0609020204030204" pitchFamily="49" charset="0"/>
              </a:rPr>
              <a:t>&lt;Domain&gt;</a:t>
            </a:r>
            <a:endParaRPr lang="en-US" altLang="ko-KR" b="0" dirty="0">
              <a:solidFill>
                <a:srgbClr val="569CD6"/>
              </a:solidFill>
              <a:effectLst/>
              <a:latin typeface="Consolas" panose="020B0609020204030204" pitchFamily="49" charset="0"/>
            </a:endParaRPr>
          </a:p>
          <a:p>
            <a:r>
              <a:rPr lang="en-US" altLang="ko-KR" b="0" dirty="0" err="1">
                <a:solidFill>
                  <a:srgbClr val="569CD6"/>
                </a:solidFill>
                <a:effectLst/>
                <a:latin typeface="Consolas" panose="020B0609020204030204" pitchFamily="49" charset="0"/>
              </a:rPr>
              <a:t>utter_ask_review</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 </a:t>
            </a:r>
            <a:r>
              <a:rPr lang="en-US" altLang="ko-KR" b="0" dirty="0">
                <a:solidFill>
                  <a:srgbClr val="CE9178"/>
                </a:solidFill>
                <a:effectLst/>
                <a:latin typeface="Consolas" panose="020B0609020204030204" pitchFamily="49" charset="0"/>
              </a:rPr>
              <a:t>"Were you satisfied with the chatbot service? Please rate it!"</a:t>
            </a:r>
            <a:endParaRPr lang="en-US" altLang="ko-KR" b="0" dirty="0">
              <a:solidFill>
                <a:srgbClr val="D4D4D4"/>
              </a:solidFill>
              <a:effectLst/>
              <a:latin typeface="Consolas" panose="020B0609020204030204" pitchFamily="49" charset="0"/>
            </a:endParaRPr>
          </a:p>
          <a:p>
            <a:r>
              <a:rPr lang="en-US" altLang="ko-KR" b="0" dirty="0">
                <a:solidFill>
                  <a:srgbClr val="569CD6"/>
                </a:solidFill>
                <a:effectLst/>
                <a:latin typeface="Consolas" panose="020B0609020204030204" pitchFamily="49" charset="0"/>
              </a:rPr>
              <a:t>actions</a:t>
            </a:r>
            <a:r>
              <a:rPr lang="en-US" altLang="ko-KR" b="0" dirty="0">
                <a:solidFill>
                  <a:srgbClr val="D4D4D4"/>
                </a:solidFill>
                <a:effectLst/>
                <a:latin typeface="Consolas" panose="020B0609020204030204" pitchFamily="49" charset="0"/>
              </a:rPr>
              <a:t>:</a:t>
            </a:r>
          </a:p>
          <a:p>
            <a:r>
              <a:rPr lang="en-US" altLang="ko-KR" b="0" dirty="0">
                <a:solidFill>
                  <a:srgbClr val="D4D4D4"/>
                </a:solidFill>
                <a:effectLst/>
                <a:latin typeface="Consolas" panose="020B0609020204030204" pitchFamily="49" charset="0"/>
              </a:rPr>
              <a:t>- </a:t>
            </a:r>
            <a:r>
              <a:rPr lang="en-US" altLang="ko-KR" b="0" dirty="0" err="1">
                <a:solidFill>
                  <a:srgbClr val="CE9178"/>
                </a:solidFill>
                <a:effectLst/>
                <a:latin typeface="Consolas" panose="020B0609020204030204" pitchFamily="49" charset="0"/>
              </a:rPr>
              <a:t>utter_</a:t>
            </a:r>
            <a:r>
              <a:rPr lang="en-US" altLang="ko-KR" dirty="0" err="1">
                <a:solidFill>
                  <a:srgbClr val="CE9178"/>
                </a:solidFill>
                <a:latin typeface="Consolas" panose="020B0609020204030204" pitchFamily="49" charset="0"/>
              </a:rPr>
              <a:t>ask_review</a:t>
            </a:r>
            <a:endParaRPr lang="en-US" altLang="ko-KR" dirty="0">
              <a:solidFill>
                <a:srgbClr val="CE9178"/>
              </a:solidFill>
              <a:latin typeface="Consolas" panose="020B0609020204030204" pitchFamily="49" charset="0"/>
            </a:endParaRPr>
          </a:p>
          <a:p>
            <a:endParaRPr lang="en-US" altLang="ko-KR" dirty="0">
              <a:solidFill>
                <a:srgbClr val="CE9178"/>
              </a:solidFill>
              <a:latin typeface="Consolas" panose="020B0609020204030204" pitchFamily="49" charset="0"/>
            </a:endParaRPr>
          </a:p>
          <a:p>
            <a:pPr marL="0" indent="0">
              <a:buNone/>
            </a:pPr>
            <a:r>
              <a:rPr lang="en-US" altLang="ko-KR" b="0" dirty="0">
                <a:solidFill>
                  <a:schemeClr val="accent1"/>
                </a:solidFill>
                <a:effectLst/>
                <a:latin typeface="Consolas" panose="020B0609020204030204" pitchFamily="49" charset="0"/>
              </a:rPr>
              <a:t>&lt;N</a:t>
            </a:r>
            <a:r>
              <a:rPr lang="en-US" altLang="ko-KR" dirty="0">
                <a:solidFill>
                  <a:schemeClr val="accent1"/>
                </a:solidFill>
                <a:latin typeface="Consolas" panose="020B0609020204030204" pitchFamily="49" charset="0"/>
              </a:rPr>
              <a:t>LU&gt;</a:t>
            </a:r>
          </a:p>
          <a:p>
            <a:pPr marL="0" indent="0">
              <a:buNone/>
            </a:pPr>
            <a:r>
              <a:rPr lang="en-US" altLang="ko-KR" dirty="0">
                <a:solidFill>
                  <a:schemeClr val="accent1"/>
                </a:solidFill>
                <a:latin typeface="Consolas" panose="020B0609020204030204" pitchFamily="49" charset="0"/>
              </a:rPr>
              <a:t>## intent: review</a:t>
            </a:r>
          </a:p>
          <a:p>
            <a:pPr marL="0" indent="0">
              <a:buNone/>
            </a:pPr>
            <a:r>
              <a:rPr lang="en-US" altLang="ko-KR" dirty="0">
                <a:solidFill>
                  <a:schemeClr val="accent1"/>
                </a:solidFill>
                <a:latin typeface="Consolas" panose="020B0609020204030204" pitchFamily="49" charset="0"/>
              </a:rPr>
              <a:t>- I think it's very useful.</a:t>
            </a:r>
          </a:p>
          <a:p>
            <a:pPr marL="0" indent="0">
              <a:buNone/>
            </a:pPr>
            <a:r>
              <a:rPr lang="en-US" altLang="ko-KR" dirty="0">
                <a:solidFill>
                  <a:schemeClr val="accent1"/>
                </a:solidFill>
                <a:latin typeface="Consolas" panose="020B0609020204030204" pitchFamily="49" charset="0"/>
              </a:rPr>
              <a:t>- I don't think it's very helpful.</a:t>
            </a:r>
          </a:p>
          <a:p>
            <a:pPr marL="0" indent="0">
              <a:buNone/>
            </a:pPr>
            <a:r>
              <a:rPr lang="en-US" altLang="ko-KR" dirty="0">
                <a:solidFill>
                  <a:schemeClr val="accent1"/>
                </a:solidFill>
                <a:latin typeface="Consolas" panose="020B0609020204030204" pitchFamily="49" charset="0"/>
              </a:rPr>
              <a:t>- You've been a great help.</a:t>
            </a:r>
          </a:p>
          <a:p>
            <a:pPr marL="0" indent="0">
              <a:buNone/>
            </a:pPr>
            <a:r>
              <a:rPr lang="en-US" altLang="ko-KR" dirty="0">
                <a:solidFill>
                  <a:schemeClr val="accent1"/>
                </a:solidFill>
                <a:latin typeface="Consolas" panose="020B0609020204030204" pitchFamily="49" charset="0"/>
              </a:rPr>
              <a:t>- Couldn't be any worse.</a:t>
            </a:r>
          </a:p>
          <a:p>
            <a:pPr marL="0" indent="0">
              <a:buNone/>
            </a:pPr>
            <a:r>
              <a:rPr lang="en-US" altLang="ko-KR" dirty="0">
                <a:solidFill>
                  <a:schemeClr val="accent1"/>
                </a:solidFill>
                <a:latin typeface="Consolas" panose="020B0609020204030204" pitchFamily="49" charset="0"/>
              </a:rPr>
              <a:t>- worst</a:t>
            </a:r>
          </a:p>
          <a:p>
            <a:pPr marL="0" indent="0">
              <a:buNone/>
            </a:pPr>
            <a:r>
              <a:rPr lang="en-US" altLang="ko-KR" dirty="0">
                <a:solidFill>
                  <a:schemeClr val="accent1"/>
                </a:solidFill>
                <a:latin typeface="Consolas" panose="020B0609020204030204" pitchFamily="49" charset="0"/>
              </a:rPr>
              <a:t>- great</a:t>
            </a:r>
          </a:p>
          <a:p>
            <a:pPr marL="0" indent="0">
              <a:buNone/>
            </a:pPr>
            <a:r>
              <a:rPr lang="en-US" altLang="ko-KR" dirty="0">
                <a:solidFill>
                  <a:schemeClr val="accent1"/>
                </a:solidFill>
                <a:latin typeface="Consolas" panose="020B0609020204030204" pitchFamily="49" charset="0"/>
              </a:rPr>
              <a:t>- It's the best chatbot ever.</a:t>
            </a:r>
          </a:p>
          <a:p>
            <a:pPr marL="0" indent="0">
              <a:buNone/>
            </a:pPr>
            <a:r>
              <a:rPr lang="en-US" altLang="ko-KR" dirty="0">
                <a:solidFill>
                  <a:schemeClr val="accent1"/>
                </a:solidFill>
                <a:latin typeface="Consolas" panose="020B0609020204030204" pitchFamily="49" charset="0"/>
              </a:rPr>
              <a:t>- best</a:t>
            </a:r>
          </a:p>
          <a:p>
            <a:pPr marL="0" indent="0">
              <a:buNone/>
            </a:pPr>
            <a:r>
              <a:rPr lang="en-US" altLang="ko-KR" dirty="0">
                <a:solidFill>
                  <a:schemeClr val="accent1"/>
                </a:solidFill>
                <a:latin typeface="Consolas" panose="020B0609020204030204" pitchFamily="49" charset="0"/>
              </a:rPr>
              <a:t>- Not really.</a:t>
            </a:r>
          </a:p>
          <a:p>
            <a:pPr marL="0" indent="0">
              <a:buNone/>
            </a:pPr>
            <a:r>
              <a:rPr lang="en-US" altLang="ko-KR" dirty="0">
                <a:solidFill>
                  <a:schemeClr val="accent1"/>
                </a:solidFill>
                <a:latin typeface="Consolas" panose="020B0609020204030204" pitchFamily="49" charset="0"/>
              </a:rPr>
              <a:t>- Thanks to you, I was able to book a restaurant easily.</a:t>
            </a:r>
          </a:p>
          <a:p>
            <a:pPr marL="0" indent="0">
              <a:buNone/>
            </a:pPr>
            <a:r>
              <a:rPr lang="en-US" altLang="ko-KR" dirty="0">
                <a:solidFill>
                  <a:schemeClr val="accent1"/>
                </a:solidFill>
                <a:latin typeface="Consolas" panose="020B0609020204030204" pitchFamily="49" charset="0"/>
              </a:rPr>
              <a:t>- I want to keep using it.</a:t>
            </a:r>
          </a:p>
          <a:p>
            <a:pPr marL="0" indent="0">
              <a:buNone/>
            </a:pPr>
            <a:r>
              <a:rPr lang="en-US" altLang="ko-KR" dirty="0">
                <a:solidFill>
                  <a:schemeClr val="accent1"/>
                </a:solidFill>
                <a:latin typeface="Consolas" panose="020B0609020204030204" pitchFamily="49" charset="0"/>
              </a:rPr>
              <a:t>- I don't want to use it again.</a:t>
            </a:r>
          </a:p>
          <a:p>
            <a:pPr marL="0" indent="0">
              <a:buNone/>
            </a:pPr>
            <a:endParaRPr lang="en-US" altLang="ko-KR" b="0" dirty="0">
              <a:solidFill>
                <a:schemeClr val="accent1"/>
              </a:solidFill>
              <a:effectLst/>
              <a:latin typeface="Consolas" panose="020B0609020204030204" pitchFamily="49" charset="0"/>
            </a:endParaRPr>
          </a:p>
        </p:txBody>
      </p:sp>
    </p:spTree>
    <p:extLst>
      <p:ext uri="{BB962C8B-B14F-4D97-AF65-F5344CB8AC3E}">
        <p14:creationId xmlns:p14="http://schemas.microsoft.com/office/powerpoint/2010/main" val="2849025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916A22E-389B-4176-A687-F670B2B1773B}"/>
              </a:ext>
            </a:extLst>
          </p:cNvPr>
          <p:cNvSpPr>
            <a:spLocks noGrp="1"/>
          </p:cNvSpPr>
          <p:nvPr>
            <p:ph idx="1"/>
          </p:nvPr>
        </p:nvSpPr>
        <p:spPr>
          <a:xfrm>
            <a:off x="333703" y="280604"/>
            <a:ext cx="5762298" cy="6325148"/>
          </a:xfrm>
        </p:spPr>
        <p:txBody>
          <a:bodyPr>
            <a:normAutofit fontScale="25000" lnSpcReduction="20000"/>
          </a:bodyPr>
          <a:lstStyle/>
          <a:p>
            <a:r>
              <a:rPr lang="en-US" altLang="ko-KR" sz="8000" b="1" dirty="0">
                <a:solidFill>
                  <a:srgbClr val="569CD6"/>
                </a:solidFill>
                <a:effectLst/>
                <a:latin typeface="Consolas" panose="020B0609020204030204" pitchFamily="49" charset="0"/>
              </a:rPr>
              <a:t>## story_00914561</a:t>
            </a:r>
            <a:endParaRPr lang="en-US" altLang="ko-KR" sz="8000" b="0" dirty="0">
              <a:solidFill>
                <a:srgbClr val="D4D4D4"/>
              </a:solidFill>
              <a:effectLst/>
              <a:latin typeface="Consolas" panose="020B0609020204030204" pitchFamily="49" charset="0"/>
            </a:endParaRPr>
          </a:p>
          <a:p>
            <a:pPr marL="0" indent="0">
              <a:buNone/>
            </a:pPr>
            <a:r>
              <a:rPr lang="en-US" altLang="ko-KR" sz="8000" b="0" dirty="0">
                <a:effectLst/>
                <a:latin typeface="Consolas" panose="020B0609020204030204" pitchFamily="49" charset="0"/>
              </a:rPr>
              <a:t>* greet</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utter_ask_howcanhelp</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inform{"cuisine": "</a:t>
            </a:r>
            <a:r>
              <a:rPr lang="en-US" altLang="ko-KR" sz="8000" b="0" dirty="0" err="1">
                <a:effectLst/>
                <a:latin typeface="Consolas" panose="020B0609020204030204" pitchFamily="49" charset="0"/>
              </a:rPr>
              <a:t>italian</a:t>
            </a:r>
            <a:r>
              <a:rPr lang="en-US" altLang="ko-KR" sz="8000" b="0" dirty="0">
                <a:effectLst/>
                <a:latin typeface="Consolas" panose="020B0609020204030204" pitchFamily="49" charset="0"/>
              </a:rPr>
              <a:t>"}</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utter_on_it</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utter_ask_location</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inform{"location": "</a:t>
            </a:r>
            <a:r>
              <a:rPr lang="en-US" altLang="ko-KR" sz="8000" b="0" dirty="0" err="1">
                <a:effectLst/>
                <a:latin typeface="Consolas" panose="020B0609020204030204" pitchFamily="49" charset="0"/>
              </a:rPr>
              <a:t>paris</a:t>
            </a:r>
            <a:r>
              <a:rPr lang="en-US" altLang="ko-KR" sz="8000" b="0" dirty="0">
                <a:effectLst/>
                <a:latin typeface="Consolas" panose="020B0609020204030204" pitchFamily="49" charset="0"/>
              </a:rPr>
              <a:t>"}</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utter_ask_numpeople</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inform{"people": "six"}</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utter_ask_price</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inform{"price": "cheap"}</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utter_ask_moreupdates</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inform{"people": "two"}</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utter_ask_moreupdates</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inform{"location": "</a:t>
            </a:r>
            <a:r>
              <a:rPr lang="en-US" altLang="ko-KR" sz="8000" b="0" dirty="0" err="1">
                <a:effectLst/>
                <a:latin typeface="Consolas" panose="020B0609020204030204" pitchFamily="49" charset="0"/>
              </a:rPr>
              <a:t>madrid</a:t>
            </a:r>
            <a:r>
              <a:rPr lang="en-US" altLang="ko-KR" sz="8000" b="0" dirty="0">
                <a:effectLst/>
                <a:latin typeface="Consolas" panose="020B0609020204030204" pitchFamily="49" charset="0"/>
              </a:rPr>
              <a:t>"}</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utter_ask_moreupdates</a:t>
            </a:r>
            <a:endParaRPr lang="en-US" altLang="ko-KR" sz="8000" b="0" dirty="0">
              <a:effectLst/>
              <a:latin typeface="Consolas" panose="020B0609020204030204" pitchFamily="49" charset="0"/>
            </a:endParaRPr>
          </a:p>
          <a:p>
            <a:pPr marL="0" indent="0">
              <a:buNone/>
            </a:pPr>
            <a:r>
              <a:rPr lang="en-US" altLang="ko-KR" sz="8000" b="0" dirty="0">
                <a:effectLst/>
                <a:latin typeface="Consolas" panose="020B0609020204030204" pitchFamily="49" charset="0"/>
              </a:rPr>
              <a:t>* inform{"cuisine": "</a:t>
            </a:r>
            <a:r>
              <a:rPr lang="en-US" altLang="ko-KR" sz="8000" b="0" dirty="0" err="1">
                <a:effectLst/>
                <a:latin typeface="Consolas" panose="020B0609020204030204" pitchFamily="49" charset="0"/>
              </a:rPr>
              <a:t>spanish</a:t>
            </a:r>
            <a:r>
              <a:rPr lang="en-US" altLang="ko-KR" sz="8000" b="0" dirty="0">
                <a:effectLst/>
                <a:latin typeface="Consolas" panose="020B0609020204030204" pitchFamily="49" charset="0"/>
              </a:rPr>
              <a:t>"}</a:t>
            </a:r>
          </a:p>
          <a:p>
            <a:pPr marL="0" indent="0">
              <a:buNone/>
            </a:pPr>
            <a:r>
              <a:rPr lang="en-US" altLang="ko-KR" sz="8000" b="0" dirty="0">
                <a:effectLst/>
                <a:latin typeface="Consolas" panose="020B0609020204030204" pitchFamily="49" charset="0"/>
              </a:rPr>
              <a:t> - </a:t>
            </a:r>
            <a:r>
              <a:rPr lang="en-US" altLang="ko-KR" sz="8000" b="0" dirty="0" err="1">
                <a:effectLst/>
                <a:latin typeface="Consolas" panose="020B0609020204030204" pitchFamily="49" charset="0"/>
              </a:rPr>
              <a:t>utter_ask_moreupdates</a:t>
            </a:r>
            <a:endParaRPr lang="en-US" altLang="ko-KR" sz="8000" b="0" dirty="0">
              <a:effectLst/>
              <a:latin typeface="Consolas" panose="020B0609020204030204" pitchFamily="49" charset="0"/>
            </a:endParaRPr>
          </a:p>
          <a:p>
            <a:endParaRPr lang="ko-KR" altLang="en-US" dirty="0"/>
          </a:p>
        </p:txBody>
      </p:sp>
      <p:sp>
        <p:nvSpPr>
          <p:cNvPr id="5" name="TextBox 4">
            <a:extLst>
              <a:ext uri="{FF2B5EF4-FFF2-40B4-BE49-F238E27FC236}">
                <a16:creationId xmlns:a16="http://schemas.microsoft.com/office/drawing/2014/main" id="{1C33C9F5-85A6-4389-A092-DBC82336943B}"/>
              </a:ext>
            </a:extLst>
          </p:cNvPr>
          <p:cNvSpPr txBox="1"/>
          <p:nvPr/>
        </p:nvSpPr>
        <p:spPr>
          <a:xfrm>
            <a:off x="5316920" y="867103"/>
            <a:ext cx="6541377" cy="4524315"/>
          </a:xfrm>
          <a:prstGeom prst="rect">
            <a:avLst/>
          </a:prstGeom>
          <a:noFill/>
        </p:spPr>
        <p:txBody>
          <a:bodyPr wrap="square">
            <a:spAutoFit/>
          </a:bodyPr>
          <a:lstStyle/>
          <a:p>
            <a:r>
              <a:rPr lang="en-US" altLang="ko-KR" sz="1800" b="0" dirty="0">
                <a:effectLst/>
                <a:latin typeface="Consolas" panose="020B0609020204030204" pitchFamily="49" charset="0"/>
              </a:rPr>
              <a:t>* deny</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utter_ack_dosearch</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action_search_restaurants</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action_suggest</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deny</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utter_ack_findalternatives</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action_suggest</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deny</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utter_ack_findalternatives</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action_suggest</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affirm</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utter_ack_makereservation</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review</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utter_ask_review</a:t>
            </a:r>
            <a:endParaRPr lang="en-US" altLang="ko-KR" sz="1800" b="0" dirty="0">
              <a:effectLst/>
              <a:latin typeface="Consolas" panose="020B0609020204030204" pitchFamily="49" charset="0"/>
            </a:endParaRPr>
          </a:p>
          <a:p>
            <a:r>
              <a:rPr lang="en-US" altLang="ko-KR" sz="1800" b="0" dirty="0">
                <a:effectLst/>
                <a:latin typeface="Consolas" panose="020B0609020204030204" pitchFamily="49" charset="0"/>
              </a:rPr>
              <a:t>* thankyou</a:t>
            </a:r>
          </a:p>
          <a:p>
            <a:r>
              <a:rPr lang="en-US" altLang="ko-KR" sz="1800" b="0" dirty="0">
                <a:effectLst/>
                <a:latin typeface="Consolas" panose="020B0609020204030204" pitchFamily="49" charset="0"/>
              </a:rPr>
              <a:t> - </a:t>
            </a:r>
            <a:r>
              <a:rPr lang="en-US" altLang="ko-KR" sz="1800" b="0" dirty="0" err="1">
                <a:effectLst/>
                <a:latin typeface="Consolas" panose="020B0609020204030204" pitchFamily="49" charset="0"/>
              </a:rPr>
              <a:t>utter_goodbye</a:t>
            </a:r>
            <a:endParaRPr lang="en-US" altLang="ko-KR" sz="1800" b="0" dirty="0">
              <a:effectLst/>
              <a:latin typeface="Consolas" panose="020B0609020204030204" pitchFamily="49" charset="0"/>
            </a:endParaRPr>
          </a:p>
        </p:txBody>
      </p:sp>
    </p:spTree>
    <p:extLst>
      <p:ext uri="{BB962C8B-B14F-4D97-AF65-F5344CB8AC3E}">
        <p14:creationId xmlns:p14="http://schemas.microsoft.com/office/powerpoint/2010/main" val="1680420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D45389-2773-426A-8F44-C44D24056E06}"/>
              </a:ext>
            </a:extLst>
          </p:cNvPr>
          <p:cNvSpPr>
            <a:spLocks noGrp="1"/>
          </p:cNvSpPr>
          <p:nvPr>
            <p:ph type="title"/>
          </p:nvPr>
        </p:nvSpPr>
        <p:spPr/>
        <p:txBody>
          <a:bodyPr/>
          <a:lstStyle/>
          <a:p>
            <a:r>
              <a:rPr lang="en-US" altLang="ko-KR"/>
              <a:t>Default actions</a:t>
            </a:r>
            <a:endParaRPr lang="ko-KR" altLang="en-US" dirty="0"/>
          </a:p>
        </p:txBody>
      </p:sp>
      <p:sp>
        <p:nvSpPr>
          <p:cNvPr id="3" name="내용 개체 틀 2">
            <a:extLst>
              <a:ext uri="{FF2B5EF4-FFF2-40B4-BE49-F238E27FC236}">
                <a16:creationId xmlns:a16="http://schemas.microsoft.com/office/drawing/2014/main" id="{7FD92637-9A45-42D7-BA02-E23EA9E26384}"/>
              </a:ext>
            </a:extLst>
          </p:cNvPr>
          <p:cNvSpPr>
            <a:spLocks noGrp="1"/>
          </p:cNvSpPr>
          <p:nvPr>
            <p:ph idx="1"/>
          </p:nvPr>
        </p:nvSpPr>
        <p:spPr>
          <a:xfrm>
            <a:off x="5738648" y="554312"/>
            <a:ext cx="5615152" cy="596572"/>
          </a:xfrm>
        </p:spPr>
        <p:txBody>
          <a:bodyPr>
            <a:normAutofit lnSpcReduction="10000"/>
          </a:bodyPr>
          <a:lstStyle/>
          <a:p>
            <a:r>
              <a:rPr lang="ko-KR" altLang="en-US" dirty="0"/>
              <a:t>라사에서 제공하는 기본 </a:t>
            </a:r>
            <a:r>
              <a:rPr lang="en-US" altLang="ko-KR" dirty="0"/>
              <a:t>action</a:t>
            </a:r>
          </a:p>
          <a:p>
            <a:endParaRPr lang="ko-KR" altLang="en-US" dirty="0"/>
          </a:p>
        </p:txBody>
      </p:sp>
      <p:pic>
        <p:nvPicPr>
          <p:cNvPr id="7" name="그림 6">
            <a:extLst>
              <a:ext uri="{FF2B5EF4-FFF2-40B4-BE49-F238E27FC236}">
                <a16:creationId xmlns:a16="http://schemas.microsoft.com/office/drawing/2014/main" id="{A2556180-3BAE-4D9F-B862-081C69F1677C}"/>
              </a:ext>
            </a:extLst>
          </p:cNvPr>
          <p:cNvPicPr>
            <a:picLocks noChangeAspect="1"/>
          </p:cNvPicPr>
          <p:nvPr/>
        </p:nvPicPr>
        <p:blipFill>
          <a:blip r:embed="rId2"/>
          <a:stretch>
            <a:fillRect/>
          </a:stretch>
        </p:blipFill>
        <p:spPr>
          <a:xfrm>
            <a:off x="838200" y="1371603"/>
            <a:ext cx="7249510" cy="4989632"/>
          </a:xfrm>
          <a:prstGeom prst="rect">
            <a:avLst/>
          </a:prstGeom>
        </p:spPr>
      </p:pic>
      <p:sp>
        <p:nvSpPr>
          <p:cNvPr id="8" name="TextBox 7">
            <a:extLst>
              <a:ext uri="{FF2B5EF4-FFF2-40B4-BE49-F238E27FC236}">
                <a16:creationId xmlns:a16="http://schemas.microsoft.com/office/drawing/2014/main" id="{AEEC0FD7-788C-41C6-8EE1-0284296AFCA0}"/>
              </a:ext>
            </a:extLst>
          </p:cNvPr>
          <p:cNvSpPr txBox="1"/>
          <p:nvPr/>
        </p:nvSpPr>
        <p:spPr>
          <a:xfrm>
            <a:off x="8339959" y="1513490"/>
            <a:ext cx="3310758" cy="4801314"/>
          </a:xfrm>
          <a:prstGeom prst="rect">
            <a:avLst/>
          </a:prstGeom>
          <a:noFill/>
        </p:spPr>
        <p:txBody>
          <a:bodyPr wrap="square" rtlCol="0">
            <a:spAutoFit/>
          </a:bodyPr>
          <a:lstStyle/>
          <a:p>
            <a:pPr marL="285750" indent="-285750">
              <a:buFontTx/>
              <a:buChar char="-"/>
            </a:pPr>
            <a:r>
              <a:rPr lang="ko-KR" altLang="en-US" dirty="0"/>
              <a:t>사용자의 대답 </a:t>
            </a:r>
            <a:r>
              <a:rPr lang="ko-KR" altLang="en-US" dirty="0" err="1"/>
              <a:t>기다려주기</a:t>
            </a:r>
            <a:endParaRPr lang="en-US" altLang="ko-KR" dirty="0"/>
          </a:p>
          <a:p>
            <a:pPr marL="285750" indent="-285750">
              <a:buFontTx/>
              <a:buChar char="-"/>
            </a:pPr>
            <a:endParaRPr lang="en-US" altLang="ko-KR" dirty="0"/>
          </a:p>
          <a:p>
            <a:pPr marL="285750" indent="-285750">
              <a:buFontTx/>
              <a:buChar char="-"/>
            </a:pPr>
            <a:r>
              <a:rPr lang="ko-KR" altLang="en-US" dirty="0"/>
              <a:t>대화 재시작 </a:t>
            </a:r>
            <a:endParaRPr lang="en-US" altLang="ko-KR" dirty="0"/>
          </a:p>
          <a:p>
            <a:pPr marL="285750" indent="-285750">
              <a:buFontTx/>
              <a:buChar char="-"/>
            </a:pPr>
            <a:endParaRPr lang="en-US" altLang="ko-KR" dirty="0"/>
          </a:p>
          <a:p>
            <a:pPr marL="285750" indent="-285750">
              <a:buFontTx/>
              <a:buChar char="-"/>
            </a:pPr>
            <a:endParaRPr lang="en-US" altLang="ko-KR" dirty="0"/>
          </a:p>
          <a:p>
            <a:pPr marL="285750" indent="-285750">
              <a:buFontTx/>
              <a:buChar char="-"/>
            </a:pPr>
            <a:r>
              <a:rPr lang="ko-KR" altLang="en-US" dirty="0"/>
              <a:t>대화 부분적으로 재시작</a:t>
            </a:r>
            <a:endParaRPr lang="en-US" altLang="ko-KR" dirty="0"/>
          </a:p>
          <a:p>
            <a:pPr marL="285750" indent="-285750">
              <a:buFontTx/>
              <a:buChar char="-"/>
            </a:pPr>
            <a:endParaRPr lang="en-US" altLang="ko-KR" dirty="0"/>
          </a:p>
          <a:p>
            <a:pPr marL="285750" indent="-285750">
              <a:buFontTx/>
              <a:buChar char="-"/>
            </a:pPr>
            <a:endParaRPr lang="en-US" altLang="ko-KR" dirty="0"/>
          </a:p>
          <a:p>
            <a:pPr marL="285750" indent="-285750">
              <a:buFontTx/>
              <a:buChar char="-"/>
            </a:pPr>
            <a:endParaRPr lang="en-US" altLang="ko-KR" dirty="0"/>
          </a:p>
          <a:p>
            <a:pPr marL="285750" indent="-285750">
              <a:buFontTx/>
              <a:buChar char="-"/>
            </a:pPr>
            <a:endParaRPr lang="en-US" altLang="ko-KR" dirty="0"/>
          </a:p>
          <a:p>
            <a:pPr marL="285750" indent="-285750">
              <a:buFontTx/>
              <a:buChar char="-"/>
            </a:pPr>
            <a:endParaRPr lang="en-US" altLang="ko-KR" dirty="0"/>
          </a:p>
          <a:p>
            <a:endParaRPr lang="en-US" altLang="ko-KR" dirty="0"/>
          </a:p>
          <a:p>
            <a:endParaRPr lang="en-US" altLang="ko-KR" dirty="0"/>
          </a:p>
          <a:p>
            <a:r>
              <a:rPr lang="en-US" altLang="ko-KR" dirty="0"/>
              <a:t>-</a:t>
            </a:r>
            <a:r>
              <a:rPr lang="ko-KR" altLang="en-US" dirty="0" err="1"/>
              <a:t>챗봇이</a:t>
            </a:r>
            <a:r>
              <a:rPr lang="ko-KR" altLang="en-US" dirty="0"/>
              <a:t> 말을 못 </a:t>
            </a:r>
            <a:r>
              <a:rPr lang="ko-KR" altLang="en-US" dirty="0" err="1"/>
              <a:t>알아들었을때</a:t>
            </a:r>
            <a:r>
              <a:rPr lang="ko-KR" altLang="en-US" dirty="0"/>
              <a:t> 마지막 대화 실행 취소</a:t>
            </a:r>
            <a:endParaRPr lang="en-US" altLang="ko-KR" dirty="0"/>
          </a:p>
          <a:p>
            <a:endParaRPr lang="en-US" altLang="ko-KR" dirty="0"/>
          </a:p>
          <a:p>
            <a:pPr marL="285750" indent="-285750">
              <a:buFontTx/>
              <a:buChar char="-"/>
            </a:pPr>
            <a:r>
              <a:rPr lang="ko-KR" altLang="en-US" dirty="0"/>
              <a:t>요청한 슬롯 리셋</a:t>
            </a:r>
          </a:p>
        </p:txBody>
      </p:sp>
    </p:spTree>
    <p:extLst>
      <p:ext uri="{BB962C8B-B14F-4D97-AF65-F5344CB8AC3E}">
        <p14:creationId xmlns:p14="http://schemas.microsoft.com/office/powerpoint/2010/main" val="1642833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90B86E8F-5E48-4E17-9992-9B6D583CD439}"/>
              </a:ext>
            </a:extLst>
          </p:cNvPr>
          <p:cNvPicPr>
            <a:picLocks noChangeAspect="1"/>
          </p:cNvPicPr>
          <p:nvPr/>
        </p:nvPicPr>
        <p:blipFill>
          <a:blip r:embed="rId2"/>
          <a:stretch>
            <a:fillRect/>
          </a:stretch>
        </p:blipFill>
        <p:spPr>
          <a:xfrm>
            <a:off x="539295" y="1152568"/>
            <a:ext cx="10905066" cy="4552864"/>
          </a:xfrm>
          <a:prstGeom prst="rect">
            <a:avLst/>
          </a:prstGeom>
        </p:spPr>
      </p:pic>
      <p:sp>
        <p:nvSpPr>
          <p:cNvPr id="7" name="TextBox 6">
            <a:extLst>
              <a:ext uri="{FF2B5EF4-FFF2-40B4-BE49-F238E27FC236}">
                <a16:creationId xmlns:a16="http://schemas.microsoft.com/office/drawing/2014/main" id="{D7083ED8-7AB4-4E7A-982E-97CF66864DC4}"/>
              </a:ext>
            </a:extLst>
          </p:cNvPr>
          <p:cNvSpPr txBox="1"/>
          <p:nvPr/>
        </p:nvSpPr>
        <p:spPr>
          <a:xfrm>
            <a:off x="1073552" y="2907261"/>
            <a:ext cx="6094070" cy="369332"/>
          </a:xfrm>
          <a:prstGeom prst="rect">
            <a:avLst/>
          </a:prstGeom>
          <a:noFill/>
        </p:spPr>
        <p:txBody>
          <a:bodyPr wrap="square">
            <a:spAutoFit/>
          </a:bodyPr>
          <a:lstStyle/>
          <a:p>
            <a:r>
              <a:rPr lang="ko-KR" altLang="en-US" b="0" i="0" dirty="0">
                <a:solidFill>
                  <a:srgbClr val="000000"/>
                </a:solidFill>
                <a:effectLst/>
                <a:latin typeface="Noto Sans"/>
              </a:rPr>
              <a:t>사용자에게 의향을 확인하도록 요청</a:t>
            </a:r>
            <a:endParaRPr lang="ko-KR" altLang="en-US" dirty="0"/>
          </a:p>
        </p:txBody>
      </p:sp>
      <p:sp>
        <p:nvSpPr>
          <p:cNvPr id="9" name="TextBox 8">
            <a:extLst>
              <a:ext uri="{FF2B5EF4-FFF2-40B4-BE49-F238E27FC236}">
                <a16:creationId xmlns:a16="http://schemas.microsoft.com/office/drawing/2014/main" id="{3CB259E7-B14B-4FC8-9ABD-507FE29583BB}"/>
              </a:ext>
            </a:extLst>
          </p:cNvPr>
          <p:cNvSpPr txBox="1"/>
          <p:nvPr/>
        </p:nvSpPr>
        <p:spPr>
          <a:xfrm>
            <a:off x="1073552" y="3950739"/>
            <a:ext cx="6094070" cy="369332"/>
          </a:xfrm>
          <a:prstGeom prst="rect">
            <a:avLst/>
          </a:prstGeom>
          <a:noFill/>
        </p:spPr>
        <p:txBody>
          <a:bodyPr wrap="square">
            <a:spAutoFit/>
          </a:bodyPr>
          <a:lstStyle/>
          <a:p>
            <a:r>
              <a:rPr lang="ko-KR" altLang="en-US" b="0" i="0" dirty="0">
                <a:solidFill>
                  <a:srgbClr val="000000"/>
                </a:solidFill>
                <a:effectLst/>
                <a:latin typeface="Noto Sans"/>
              </a:rPr>
              <a:t>사용자에게 의향을 바꾸어 말할 것을 요구</a:t>
            </a:r>
            <a:endParaRPr lang="ko-KR" altLang="en-US" dirty="0"/>
          </a:p>
        </p:txBody>
      </p:sp>
    </p:spTree>
    <p:extLst>
      <p:ext uri="{BB962C8B-B14F-4D97-AF65-F5344CB8AC3E}">
        <p14:creationId xmlns:p14="http://schemas.microsoft.com/office/powerpoint/2010/main" val="415158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EC1F20-ED29-4DAF-B3CE-CA19E4598D00}"/>
              </a:ext>
            </a:extLst>
          </p:cNvPr>
          <p:cNvSpPr>
            <a:spLocks noGrp="1"/>
          </p:cNvSpPr>
          <p:nvPr>
            <p:ph type="title"/>
          </p:nvPr>
        </p:nvSpPr>
        <p:spPr/>
        <p:txBody>
          <a:bodyPr/>
          <a:lstStyle/>
          <a:p>
            <a:r>
              <a:rPr lang="en-US" altLang="ko-KR" dirty="0"/>
              <a:t>Custom Actions</a:t>
            </a:r>
            <a:endParaRPr lang="ko-KR" altLang="en-US" dirty="0"/>
          </a:p>
        </p:txBody>
      </p:sp>
      <p:sp>
        <p:nvSpPr>
          <p:cNvPr id="3" name="내용 개체 틀 2">
            <a:extLst>
              <a:ext uri="{FF2B5EF4-FFF2-40B4-BE49-F238E27FC236}">
                <a16:creationId xmlns:a16="http://schemas.microsoft.com/office/drawing/2014/main" id="{8CF5DA4E-723C-419E-A5B1-15E15DFD343C}"/>
              </a:ext>
            </a:extLst>
          </p:cNvPr>
          <p:cNvSpPr>
            <a:spLocks noGrp="1"/>
          </p:cNvSpPr>
          <p:nvPr>
            <p:ph idx="1"/>
          </p:nvPr>
        </p:nvSpPr>
        <p:spPr/>
        <p:txBody>
          <a:bodyPr/>
          <a:lstStyle/>
          <a:p>
            <a:r>
              <a:rPr lang="ko-KR" altLang="en-US" dirty="0"/>
              <a:t>파이썬 코드로 작성</a:t>
            </a:r>
            <a:r>
              <a:rPr lang="en-US" altLang="ko-KR" dirty="0"/>
              <a:t>, </a:t>
            </a:r>
            <a:r>
              <a:rPr lang="ko-KR" altLang="en-US" dirty="0"/>
              <a:t>데이터베이스 쿼리</a:t>
            </a:r>
            <a:r>
              <a:rPr lang="en-US" altLang="ko-KR" dirty="0"/>
              <a:t>/</a:t>
            </a:r>
            <a:r>
              <a:rPr lang="en-US" altLang="ko-KR" dirty="0" err="1"/>
              <a:t>api</a:t>
            </a:r>
            <a:r>
              <a:rPr lang="en-US" altLang="ko-KR" dirty="0"/>
              <a:t> </a:t>
            </a:r>
            <a:r>
              <a:rPr lang="ko-KR" altLang="en-US" dirty="0"/>
              <a:t>호출 등 다양한 활용 가능</a:t>
            </a:r>
            <a:endParaRPr lang="en-US" altLang="ko-KR" dirty="0"/>
          </a:p>
          <a:p>
            <a:r>
              <a:rPr lang="en-US" altLang="ko-KR" dirty="0"/>
              <a:t>pip install </a:t>
            </a:r>
            <a:r>
              <a:rPr lang="en-US" altLang="ko-KR" dirty="0" err="1"/>
              <a:t>rasa_core_sdk</a:t>
            </a:r>
            <a:endParaRPr lang="en-US" altLang="ko-KR" dirty="0"/>
          </a:p>
          <a:p>
            <a:r>
              <a:rPr lang="fr-FR" altLang="ko-KR" dirty="0"/>
              <a:t>python -m rasa_core_sdk.endpoint --actions actions</a:t>
            </a:r>
          </a:p>
          <a:p>
            <a:endParaRPr lang="en-US" altLang="ko-KR" dirty="0"/>
          </a:p>
          <a:p>
            <a:endParaRPr lang="en-US" altLang="ko-KR" dirty="0"/>
          </a:p>
          <a:p>
            <a:endParaRPr lang="en-US" altLang="ko-KR" dirty="0"/>
          </a:p>
          <a:p>
            <a:endParaRPr lang="en-US" altLang="ko-KR" dirty="0"/>
          </a:p>
        </p:txBody>
      </p:sp>
    </p:spTree>
    <p:extLst>
      <p:ext uri="{BB962C8B-B14F-4D97-AF65-F5344CB8AC3E}">
        <p14:creationId xmlns:p14="http://schemas.microsoft.com/office/powerpoint/2010/main" val="1871251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543A469-A734-432F-880A-561A40BA990B}"/>
              </a:ext>
            </a:extLst>
          </p:cNvPr>
          <p:cNvSpPr txBox="1"/>
          <p:nvPr/>
        </p:nvSpPr>
        <p:spPr>
          <a:xfrm>
            <a:off x="152400" y="335844"/>
            <a:ext cx="13936883" cy="4247317"/>
          </a:xfrm>
          <a:prstGeom prst="rect">
            <a:avLst/>
          </a:prstGeom>
          <a:noFill/>
        </p:spPr>
        <p:txBody>
          <a:bodyPr wrap="square">
            <a:spAutoFit/>
          </a:bodyPr>
          <a:lstStyle/>
          <a:p>
            <a:r>
              <a:rPr lang="en-US" altLang="ko-KR" dirty="0">
                <a:solidFill>
                  <a:schemeClr val="bg1"/>
                </a:solidFill>
              </a:rPr>
              <a:t>from </a:t>
            </a:r>
            <a:r>
              <a:rPr lang="en-US" altLang="ko-KR" dirty="0" err="1">
                <a:solidFill>
                  <a:schemeClr val="bg1"/>
                </a:solidFill>
              </a:rPr>
              <a:t>rasa_core_sdk</a:t>
            </a:r>
            <a:r>
              <a:rPr lang="en-US" altLang="ko-KR" dirty="0">
                <a:solidFill>
                  <a:schemeClr val="bg1"/>
                </a:solidFill>
              </a:rPr>
              <a:t> import Action</a:t>
            </a:r>
          </a:p>
          <a:p>
            <a:r>
              <a:rPr lang="en-US" altLang="ko-KR" dirty="0">
                <a:solidFill>
                  <a:schemeClr val="bg1"/>
                </a:solidFill>
              </a:rPr>
              <a:t>from </a:t>
            </a:r>
            <a:r>
              <a:rPr lang="en-US" altLang="ko-KR" dirty="0" err="1">
                <a:solidFill>
                  <a:schemeClr val="bg1"/>
                </a:solidFill>
              </a:rPr>
              <a:t>rasa_core_sdk.events</a:t>
            </a:r>
            <a:r>
              <a:rPr lang="en-US" altLang="ko-KR" dirty="0">
                <a:solidFill>
                  <a:schemeClr val="bg1"/>
                </a:solidFill>
              </a:rPr>
              <a:t> import </a:t>
            </a:r>
            <a:r>
              <a:rPr lang="en-US" altLang="ko-KR" dirty="0" err="1">
                <a:solidFill>
                  <a:schemeClr val="bg1"/>
                </a:solidFill>
              </a:rPr>
              <a:t>SlotSet</a:t>
            </a:r>
            <a:endParaRPr lang="en-US" altLang="ko-KR" dirty="0">
              <a:solidFill>
                <a:schemeClr val="bg1"/>
              </a:solidFill>
            </a:endParaRPr>
          </a:p>
          <a:p>
            <a:r>
              <a:rPr lang="en-US" altLang="ko-KR" dirty="0">
                <a:solidFill>
                  <a:schemeClr val="bg1"/>
                </a:solidFill>
              </a:rPr>
              <a:t>from bot import </a:t>
            </a:r>
            <a:r>
              <a:rPr lang="en-US" altLang="ko-KR" dirty="0" err="1">
                <a:solidFill>
                  <a:schemeClr val="bg1"/>
                </a:solidFill>
              </a:rPr>
              <a:t>RestaurantAPI</a:t>
            </a:r>
            <a:endParaRPr lang="en-US" altLang="ko-KR" dirty="0">
              <a:solidFill>
                <a:schemeClr val="bg1"/>
              </a:solidFill>
            </a:endParaRPr>
          </a:p>
          <a:p>
            <a:endParaRPr lang="en-US" altLang="ko-KR" dirty="0">
              <a:solidFill>
                <a:schemeClr val="bg1"/>
              </a:solidFill>
            </a:endParaRPr>
          </a:p>
          <a:p>
            <a:endParaRPr lang="en-US" altLang="ko-KR" dirty="0">
              <a:solidFill>
                <a:schemeClr val="bg1"/>
              </a:solidFill>
            </a:endParaRPr>
          </a:p>
          <a:p>
            <a:r>
              <a:rPr lang="en-US" altLang="ko-KR" dirty="0">
                <a:solidFill>
                  <a:schemeClr val="bg1"/>
                </a:solidFill>
              </a:rPr>
              <a:t>class </a:t>
            </a:r>
            <a:r>
              <a:rPr lang="en-US" altLang="ko-KR" dirty="0" err="1">
                <a:solidFill>
                  <a:schemeClr val="bg1"/>
                </a:solidFill>
              </a:rPr>
              <a:t>ActionSearchRestaurants</a:t>
            </a:r>
            <a:r>
              <a:rPr lang="en-US" altLang="ko-KR" dirty="0">
                <a:solidFill>
                  <a:schemeClr val="bg1"/>
                </a:solidFill>
              </a:rPr>
              <a:t>(Action):</a:t>
            </a:r>
          </a:p>
          <a:p>
            <a:r>
              <a:rPr lang="en-US" altLang="ko-KR" dirty="0">
                <a:solidFill>
                  <a:schemeClr val="bg1"/>
                </a:solidFill>
              </a:rPr>
              <a:t>    def name(self):</a:t>
            </a:r>
          </a:p>
          <a:p>
            <a:r>
              <a:rPr lang="en-US" altLang="ko-KR" dirty="0">
                <a:solidFill>
                  <a:schemeClr val="bg1"/>
                </a:solidFill>
              </a:rPr>
              <a:t>        return '</a:t>
            </a:r>
            <a:r>
              <a:rPr lang="en-US" altLang="ko-KR" dirty="0" err="1">
                <a:solidFill>
                  <a:schemeClr val="bg1"/>
                </a:solidFill>
              </a:rPr>
              <a:t>action_search_restaurants</a:t>
            </a:r>
            <a:r>
              <a:rPr lang="en-US" altLang="ko-KR" dirty="0">
                <a:solidFill>
                  <a:schemeClr val="bg1"/>
                </a:solidFill>
              </a:rPr>
              <a:t>'</a:t>
            </a:r>
          </a:p>
          <a:p>
            <a:endParaRPr lang="en-US" altLang="ko-KR" dirty="0">
              <a:solidFill>
                <a:schemeClr val="bg1"/>
              </a:solidFill>
            </a:endParaRPr>
          </a:p>
          <a:p>
            <a:r>
              <a:rPr lang="en-US" altLang="ko-KR" dirty="0">
                <a:solidFill>
                  <a:schemeClr val="bg1"/>
                </a:solidFill>
              </a:rPr>
              <a:t>    def run(self, dispatcher, tracker, domain):</a:t>
            </a:r>
          </a:p>
          <a:p>
            <a:r>
              <a:rPr lang="en-US" altLang="ko-KR" dirty="0">
                <a:solidFill>
                  <a:schemeClr val="bg1"/>
                </a:solidFill>
              </a:rPr>
              <a:t>        </a:t>
            </a:r>
            <a:r>
              <a:rPr lang="en-US" altLang="ko-KR" dirty="0" err="1">
                <a:solidFill>
                  <a:schemeClr val="bg1"/>
                </a:solidFill>
              </a:rPr>
              <a:t>dispatcher.utter_message</a:t>
            </a:r>
            <a:r>
              <a:rPr lang="en-US" altLang="ko-KR" dirty="0">
                <a:solidFill>
                  <a:schemeClr val="bg1"/>
                </a:solidFill>
              </a:rPr>
              <a:t>("looking for restaurants")</a:t>
            </a:r>
          </a:p>
          <a:p>
            <a:r>
              <a:rPr lang="en-US" altLang="ko-KR" dirty="0">
                <a:solidFill>
                  <a:schemeClr val="bg1"/>
                </a:solidFill>
              </a:rPr>
              <a:t>        </a:t>
            </a:r>
            <a:r>
              <a:rPr lang="en-US" altLang="ko-KR" dirty="0" err="1">
                <a:solidFill>
                  <a:schemeClr val="bg1"/>
                </a:solidFill>
              </a:rPr>
              <a:t>restaurant_api</a:t>
            </a:r>
            <a:r>
              <a:rPr lang="en-US" altLang="ko-KR" dirty="0">
                <a:solidFill>
                  <a:schemeClr val="bg1"/>
                </a:solidFill>
              </a:rPr>
              <a:t> = </a:t>
            </a:r>
            <a:r>
              <a:rPr lang="en-US" altLang="ko-KR" dirty="0" err="1">
                <a:solidFill>
                  <a:schemeClr val="bg1"/>
                </a:solidFill>
              </a:rPr>
              <a:t>RestaurantAPI</a:t>
            </a:r>
            <a:r>
              <a:rPr lang="en-US" altLang="ko-KR" dirty="0">
                <a:solidFill>
                  <a:schemeClr val="bg1"/>
                </a:solidFill>
              </a:rPr>
              <a:t>()</a:t>
            </a:r>
          </a:p>
          <a:p>
            <a:r>
              <a:rPr lang="en-US" altLang="ko-KR" dirty="0">
                <a:solidFill>
                  <a:schemeClr val="bg1"/>
                </a:solidFill>
              </a:rPr>
              <a:t>        restaurants = </a:t>
            </a:r>
            <a:r>
              <a:rPr lang="en-US" altLang="ko-KR" dirty="0" err="1">
                <a:solidFill>
                  <a:schemeClr val="bg1"/>
                </a:solidFill>
              </a:rPr>
              <a:t>restaurant_api.search</a:t>
            </a:r>
            <a:r>
              <a:rPr lang="en-US" altLang="ko-KR" dirty="0">
                <a:solidFill>
                  <a:schemeClr val="bg1"/>
                </a:solidFill>
              </a:rPr>
              <a:t>(</a:t>
            </a:r>
            <a:r>
              <a:rPr lang="en-US" altLang="ko-KR" dirty="0" err="1">
                <a:solidFill>
                  <a:schemeClr val="bg1"/>
                </a:solidFill>
              </a:rPr>
              <a:t>tracker.get_slot</a:t>
            </a:r>
            <a:r>
              <a:rPr lang="en-US" altLang="ko-KR" dirty="0">
                <a:solidFill>
                  <a:schemeClr val="bg1"/>
                </a:solidFill>
              </a:rPr>
              <a:t>("cuisine"))</a:t>
            </a:r>
          </a:p>
          <a:p>
            <a:r>
              <a:rPr lang="en-US" altLang="ko-KR" dirty="0">
                <a:solidFill>
                  <a:schemeClr val="bg1"/>
                </a:solidFill>
              </a:rPr>
              <a:t>        return [</a:t>
            </a:r>
            <a:r>
              <a:rPr lang="en-US" altLang="ko-KR" dirty="0" err="1">
                <a:solidFill>
                  <a:schemeClr val="bg1"/>
                </a:solidFill>
              </a:rPr>
              <a:t>SlotSet</a:t>
            </a:r>
            <a:r>
              <a:rPr lang="en-US" altLang="ko-KR" dirty="0">
                <a:solidFill>
                  <a:schemeClr val="bg1"/>
                </a:solidFill>
              </a:rPr>
              <a:t>("matches", restaurants)]</a:t>
            </a:r>
          </a:p>
          <a:p>
            <a:endParaRPr lang="en-US" altLang="ko-KR" dirty="0">
              <a:solidFill>
                <a:schemeClr val="bg1"/>
              </a:solidFill>
            </a:endParaRPr>
          </a:p>
        </p:txBody>
      </p:sp>
      <p:sp>
        <p:nvSpPr>
          <p:cNvPr id="7" name="TextBox 6">
            <a:extLst>
              <a:ext uri="{FF2B5EF4-FFF2-40B4-BE49-F238E27FC236}">
                <a16:creationId xmlns:a16="http://schemas.microsoft.com/office/drawing/2014/main" id="{0C261532-FF7F-42D5-8504-3CBFF0C95A13}"/>
              </a:ext>
            </a:extLst>
          </p:cNvPr>
          <p:cNvSpPr txBox="1"/>
          <p:nvPr/>
        </p:nvSpPr>
        <p:spPr>
          <a:xfrm>
            <a:off x="421993" y="4962434"/>
            <a:ext cx="6698848" cy="1200329"/>
          </a:xfrm>
          <a:prstGeom prst="rect">
            <a:avLst/>
          </a:prstGeom>
          <a:noFill/>
        </p:spPr>
        <p:txBody>
          <a:bodyPr wrap="square" rtlCol="0">
            <a:spAutoFit/>
          </a:bodyPr>
          <a:lstStyle/>
          <a:p>
            <a:r>
              <a:rPr lang="en-US" altLang="ko-KR" dirty="0" err="1">
                <a:solidFill>
                  <a:schemeClr val="bg1"/>
                </a:solidFill>
              </a:rPr>
              <a:t>Action.run</a:t>
            </a:r>
            <a:r>
              <a:rPr lang="en-US" altLang="ko-KR" dirty="0">
                <a:solidFill>
                  <a:schemeClr val="bg1"/>
                </a:solidFill>
              </a:rPr>
              <a:t>(</a:t>
            </a:r>
            <a:r>
              <a:rPr lang="en-US" altLang="ko-KR" dirty="0" err="1">
                <a:solidFill>
                  <a:schemeClr val="bg1"/>
                </a:solidFill>
              </a:rPr>
              <a:t>dispatcher,tracker,domain</a:t>
            </a:r>
            <a:r>
              <a:rPr lang="en-US" altLang="ko-KR" dirty="0">
                <a:solidFill>
                  <a:schemeClr val="bg1"/>
                </a:solidFill>
              </a:rPr>
              <a:t>) </a:t>
            </a:r>
            <a:r>
              <a:rPr lang="ko-KR" altLang="en-US" dirty="0">
                <a:solidFill>
                  <a:schemeClr val="bg1"/>
                </a:solidFill>
              </a:rPr>
              <a:t>형식</a:t>
            </a:r>
            <a:endParaRPr lang="en-US" altLang="ko-KR" dirty="0">
              <a:solidFill>
                <a:schemeClr val="bg1"/>
              </a:solidFill>
            </a:endParaRPr>
          </a:p>
          <a:p>
            <a:r>
              <a:rPr lang="en-US" altLang="ko-KR" dirty="0">
                <a:solidFill>
                  <a:schemeClr val="bg1"/>
                </a:solidFill>
              </a:rPr>
              <a:t>-dispatcher : </a:t>
            </a:r>
            <a:r>
              <a:rPr lang="ko-KR" altLang="en-US" dirty="0">
                <a:solidFill>
                  <a:schemeClr val="bg1"/>
                </a:solidFill>
              </a:rPr>
              <a:t>사용자에게 메시지 다시 보냄</a:t>
            </a:r>
            <a:endParaRPr lang="en-US" altLang="ko-KR" dirty="0">
              <a:solidFill>
                <a:schemeClr val="bg1"/>
              </a:solidFill>
            </a:endParaRPr>
          </a:p>
          <a:p>
            <a:r>
              <a:rPr lang="en-US" altLang="ko-KR" dirty="0">
                <a:solidFill>
                  <a:schemeClr val="bg1"/>
                </a:solidFill>
              </a:rPr>
              <a:t>-tracker : </a:t>
            </a:r>
            <a:r>
              <a:rPr lang="ko-KR" altLang="en-US" dirty="0">
                <a:solidFill>
                  <a:schemeClr val="bg1"/>
                </a:solidFill>
              </a:rPr>
              <a:t>사용자가 보낸 슬롯 값과 최신 메시지에 </a:t>
            </a:r>
            <a:r>
              <a:rPr lang="en-US" altLang="ko-KR" dirty="0">
                <a:solidFill>
                  <a:schemeClr val="bg1"/>
                </a:solidFill>
              </a:rPr>
              <a:t>access</a:t>
            </a:r>
          </a:p>
          <a:p>
            <a:r>
              <a:rPr lang="en-US" altLang="ko-KR" dirty="0">
                <a:solidFill>
                  <a:schemeClr val="bg1"/>
                </a:solidFill>
              </a:rPr>
              <a:t>-domain : </a:t>
            </a:r>
            <a:r>
              <a:rPr lang="ko-KR" altLang="en-US" dirty="0" err="1">
                <a:solidFill>
                  <a:schemeClr val="bg1"/>
                </a:solidFill>
              </a:rPr>
              <a:t>챗봇의</a:t>
            </a:r>
            <a:r>
              <a:rPr lang="ko-KR" altLang="en-US" dirty="0">
                <a:solidFill>
                  <a:schemeClr val="bg1"/>
                </a:solidFill>
              </a:rPr>
              <a:t> </a:t>
            </a:r>
            <a:r>
              <a:rPr lang="en-US" altLang="ko-KR" dirty="0">
                <a:solidFill>
                  <a:schemeClr val="bg1"/>
                </a:solidFill>
              </a:rPr>
              <a:t>domain</a:t>
            </a:r>
            <a:r>
              <a:rPr lang="ko-KR" altLang="en-US" dirty="0">
                <a:solidFill>
                  <a:schemeClr val="bg1"/>
                </a:solidFill>
              </a:rPr>
              <a:t> 부분</a:t>
            </a:r>
          </a:p>
        </p:txBody>
      </p:sp>
    </p:spTree>
    <p:extLst>
      <p:ext uri="{BB962C8B-B14F-4D97-AF65-F5344CB8AC3E}">
        <p14:creationId xmlns:p14="http://schemas.microsoft.com/office/powerpoint/2010/main" val="454827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D3D114-1272-4223-8B7A-AAF93D2D3B4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B3271FF-F8EC-4A26-BEF3-E618678DF664}"/>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37CFB232-99AE-41ED-8CEE-C381F4CC8E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88498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1BBFEF-448A-4B2D-9FB0-0EB1D5D91F0D}"/>
              </a:ext>
            </a:extLst>
          </p:cNvPr>
          <p:cNvSpPr>
            <a:spLocks noGrp="1"/>
          </p:cNvSpPr>
          <p:nvPr>
            <p:ph type="title"/>
          </p:nvPr>
        </p:nvSpPr>
        <p:spPr>
          <a:xfrm>
            <a:off x="4110317" y="2615901"/>
            <a:ext cx="3688976" cy="1325563"/>
          </a:xfrm>
        </p:spPr>
        <p:txBody>
          <a:bodyPr/>
          <a:lstStyle/>
          <a:p>
            <a:r>
              <a:rPr lang="en-US" altLang="ko-KR" dirty="0"/>
              <a:t>Rasa </a:t>
            </a:r>
            <a:r>
              <a:rPr lang="en-US" altLang="ko-KR" dirty="0" err="1"/>
              <a:t>nlu</a:t>
            </a:r>
            <a:r>
              <a:rPr lang="en-US" altLang="ko-KR" dirty="0"/>
              <a:t>(</a:t>
            </a:r>
            <a:r>
              <a:rPr lang="en-US" altLang="ko-KR" dirty="0" err="1"/>
              <a:t>db</a:t>
            </a:r>
            <a:r>
              <a:rPr lang="en-US" altLang="ko-KR" dirty="0"/>
              <a:t>)</a:t>
            </a:r>
            <a:endParaRPr lang="ko-KR" altLang="en-US" dirty="0"/>
          </a:p>
        </p:txBody>
      </p:sp>
    </p:spTree>
    <p:extLst>
      <p:ext uri="{BB962C8B-B14F-4D97-AF65-F5344CB8AC3E}">
        <p14:creationId xmlns:p14="http://schemas.microsoft.com/office/powerpoint/2010/main" val="311356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D53F5D2A-19C6-4A06-A76A-1DD1E876B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852" y="959777"/>
            <a:ext cx="7320979" cy="5154232"/>
          </a:xfrm>
          <a:prstGeom prst="rect">
            <a:avLst/>
          </a:prstGeom>
        </p:spPr>
      </p:pic>
    </p:spTree>
    <p:extLst>
      <p:ext uri="{BB962C8B-B14F-4D97-AF65-F5344CB8AC3E}">
        <p14:creationId xmlns:p14="http://schemas.microsoft.com/office/powerpoint/2010/main" val="2233661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AC16D7AD-639D-4C8A-B043-B6465CCAE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781" y="1567929"/>
            <a:ext cx="9364437" cy="3722141"/>
          </a:xfrm>
          <a:prstGeom prst="rect">
            <a:avLst/>
          </a:prstGeom>
        </p:spPr>
      </p:pic>
    </p:spTree>
    <p:extLst>
      <p:ext uri="{BB962C8B-B14F-4D97-AF65-F5344CB8AC3E}">
        <p14:creationId xmlns:p14="http://schemas.microsoft.com/office/powerpoint/2010/main" val="1299952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18823FC7-E3BD-4F82-A399-ACBA60D07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034" y="1522406"/>
            <a:ext cx="9235546" cy="4053935"/>
          </a:xfrm>
          <a:prstGeom prst="rect">
            <a:avLst/>
          </a:prstGeom>
        </p:spPr>
      </p:pic>
    </p:spTree>
    <p:extLst>
      <p:ext uri="{BB962C8B-B14F-4D97-AF65-F5344CB8AC3E}">
        <p14:creationId xmlns:p14="http://schemas.microsoft.com/office/powerpoint/2010/main" val="2213374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5906D7-B51D-4B78-AFCE-6F65425A4EB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9CAAECC-48E0-4B1F-B25B-DC4E8AEE3E3B}"/>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6F871305-C24B-470E-B0AF-71B66FC782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953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4D6454-03BD-4896-89F1-D27CB585270A}"/>
              </a:ext>
            </a:extLst>
          </p:cNvPr>
          <p:cNvSpPr>
            <a:spLocks noGrp="1"/>
          </p:cNvSpPr>
          <p:nvPr>
            <p:ph type="title"/>
          </p:nvPr>
        </p:nvSpPr>
        <p:spPr>
          <a:xfrm>
            <a:off x="5013511" y="2650284"/>
            <a:ext cx="2380129" cy="1325563"/>
          </a:xfrm>
        </p:spPr>
        <p:txBody>
          <a:bodyPr/>
          <a:lstStyle/>
          <a:p>
            <a:r>
              <a:rPr lang="en-US" altLang="ko-KR" sz="6000" dirty="0"/>
              <a:t>BERT</a:t>
            </a:r>
            <a:endParaRPr lang="ko-KR" altLang="en-US" sz="6000" dirty="0"/>
          </a:p>
        </p:txBody>
      </p:sp>
    </p:spTree>
    <p:extLst>
      <p:ext uri="{BB962C8B-B14F-4D97-AF65-F5344CB8AC3E}">
        <p14:creationId xmlns:p14="http://schemas.microsoft.com/office/powerpoint/2010/main" val="86666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6EC43C-1319-4466-8E97-5D4EB7DFEB7A}"/>
              </a:ext>
            </a:extLst>
          </p:cNvPr>
          <p:cNvSpPr>
            <a:spLocks noGrp="1"/>
          </p:cNvSpPr>
          <p:nvPr>
            <p:ph type="ctrTitle"/>
          </p:nvPr>
        </p:nvSpPr>
        <p:spPr>
          <a:xfrm>
            <a:off x="7028497" y="1733721"/>
            <a:ext cx="5163503" cy="2889114"/>
          </a:xfrm>
        </p:spPr>
        <p:txBody>
          <a:bodyPr anchor="b">
            <a:normAutofit fontScale="90000"/>
          </a:bodyPr>
          <a:lstStyle/>
          <a:p>
            <a:pPr algn="l"/>
            <a:r>
              <a:rPr lang="en-US" altLang="ko-KR" sz="4800" b="0" i="0" dirty="0">
                <a:effectLst/>
                <a:latin typeface="AppleSDGothicNeo"/>
              </a:rPr>
              <a:t> </a:t>
            </a:r>
            <a:r>
              <a:rPr lang="en-US" altLang="ko-KR" sz="4800" b="0" i="0" dirty="0">
                <a:effectLst/>
                <a:latin typeface="MJXc-TeX-math-I"/>
              </a:rPr>
              <a:t>Attention</a:t>
            </a:r>
            <a:r>
              <a:rPr lang="en-US" altLang="ko-KR" sz="4800" b="0" i="0" dirty="0">
                <a:effectLst/>
                <a:latin typeface="MJXc-TeX-main-R"/>
              </a:rPr>
              <a:t>(</a:t>
            </a:r>
            <a:r>
              <a:rPr lang="en-US" altLang="ko-KR" sz="4800" b="0" i="0" dirty="0">
                <a:effectLst/>
                <a:latin typeface="MJXc-TeX-math-I"/>
              </a:rPr>
              <a:t>Q</a:t>
            </a:r>
            <a:r>
              <a:rPr lang="en-US" altLang="ko-KR" sz="4800" b="0" i="0" dirty="0">
                <a:effectLst/>
                <a:latin typeface="MJXc-TeX-main-R"/>
              </a:rPr>
              <a:t>,</a:t>
            </a:r>
            <a:r>
              <a:rPr lang="en-US" altLang="ko-KR" sz="4800" b="0" i="0" dirty="0">
                <a:effectLst/>
                <a:latin typeface="MJXc-TeX-math-I"/>
              </a:rPr>
              <a:t>K</a:t>
            </a:r>
            <a:r>
              <a:rPr lang="en-US" altLang="ko-KR" sz="4800" b="0" i="0" dirty="0">
                <a:effectLst/>
                <a:latin typeface="MJXc-TeX-main-R"/>
              </a:rPr>
              <a:t>,</a:t>
            </a:r>
            <a:r>
              <a:rPr lang="en-US" altLang="ko-KR" sz="4800" b="0" i="0" dirty="0">
                <a:effectLst/>
                <a:latin typeface="MJXc-TeX-math-I"/>
              </a:rPr>
              <a:t>V</a:t>
            </a:r>
            <a:r>
              <a:rPr lang="en-US" altLang="ko-KR" sz="4800" b="0" i="0" dirty="0">
                <a:effectLst/>
                <a:latin typeface="MJXc-TeX-main-R"/>
              </a:rPr>
              <a:t>)</a:t>
            </a:r>
            <a:br>
              <a:rPr lang="en-US" altLang="ko-KR" sz="4800" b="0" i="0" dirty="0">
                <a:effectLst/>
                <a:latin typeface="MJXc-TeX-main-R"/>
              </a:rPr>
            </a:br>
            <a:r>
              <a:rPr lang="en-US" altLang="ko-KR" sz="4800" b="0" i="0" dirty="0">
                <a:effectLst/>
                <a:latin typeface="MJXc-TeX-main-R"/>
              </a:rPr>
              <a:t>=</a:t>
            </a:r>
            <a:r>
              <a:rPr lang="en-US" altLang="ko-KR" sz="4800" b="0" i="0" dirty="0">
                <a:effectLst/>
                <a:latin typeface="MJXc-TeX-math-I"/>
              </a:rPr>
              <a:t>CTV</a:t>
            </a:r>
            <a:br>
              <a:rPr lang="en-US" altLang="ko-KR" sz="4800" b="0" i="0" dirty="0">
                <a:effectLst/>
                <a:latin typeface="MJXc-TeX-math-I"/>
              </a:rPr>
            </a:br>
            <a:r>
              <a:rPr lang="en-US" altLang="ko-KR" sz="4800" b="0" i="0" dirty="0">
                <a:effectLst/>
                <a:latin typeface="MJXc-TeX-main-R"/>
              </a:rPr>
              <a:t>=</a:t>
            </a:r>
            <a:r>
              <a:rPr lang="en-US" altLang="ko-KR" sz="4800" b="0" i="0" dirty="0" err="1">
                <a:effectLst/>
                <a:latin typeface="MJXc-TeX-math-I"/>
              </a:rPr>
              <a:t>Softmax</a:t>
            </a:r>
            <a:r>
              <a:rPr lang="en-US" altLang="ko-KR" sz="4800" b="0" i="0" dirty="0">
                <a:effectLst/>
                <a:latin typeface="MJXc-TeX-main-R"/>
              </a:rPr>
              <a:t>(</a:t>
            </a:r>
            <a:r>
              <a:rPr lang="en-US" altLang="ko-KR" sz="4800" b="0" i="0" dirty="0" err="1">
                <a:effectLst/>
                <a:latin typeface="MJXc-TeX-math-I"/>
              </a:rPr>
              <a:t>QKT</a:t>
            </a:r>
            <a:r>
              <a:rPr lang="en-US" altLang="ko-KR" sz="4800" b="0" i="0" dirty="0" err="1">
                <a:effectLst/>
                <a:latin typeface="MJXc-TeX-main-R"/>
              </a:rPr>
              <a:t>√</a:t>
            </a:r>
            <a:r>
              <a:rPr lang="en-US" altLang="ko-KR" sz="4800" b="0" i="0" dirty="0" err="1">
                <a:effectLst/>
                <a:latin typeface="MJXc-TeX-math-I"/>
              </a:rPr>
              <a:t>dk</a:t>
            </a:r>
            <a:r>
              <a:rPr lang="en-US" altLang="ko-KR" sz="4800" b="0" i="0" dirty="0">
                <a:effectLst/>
                <a:latin typeface="MJXc-TeX-main-R"/>
              </a:rPr>
              <a:t>)</a:t>
            </a:r>
            <a:r>
              <a:rPr lang="en-US" altLang="ko-KR" sz="4800" b="0" i="0" dirty="0">
                <a:effectLst/>
                <a:latin typeface="MJXc-TeX-math-I"/>
              </a:rPr>
              <a:t>V</a:t>
            </a:r>
            <a:endParaRPr lang="ko-KR" altLang="en-US" sz="16600" dirty="0"/>
          </a:p>
        </p:txBody>
      </p:sp>
      <p:pic>
        <p:nvPicPr>
          <p:cNvPr id="5" name="그림 4">
            <a:extLst>
              <a:ext uri="{FF2B5EF4-FFF2-40B4-BE49-F238E27FC236}">
                <a16:creationId xmlns:a16="http://schemas.microsoft.com/office/drawing/2014/main" id="{71E98F85-5C2A-498C-91E9-AF40131225B0}"/>
              </a:ext>
            </a:extLst>
          </p:cNvPr>
          <p:cNvPicPr>
            <a:picLocks noChangeAspect="1"/>
          </p:cNvPicPr>
          <p:nvPr/>
        </p:nvPicPr>
        <p:blipFill rotWithShape="1">
          <a:blip r:embed="rId2"/>
          <a:srcRect t="14633" r="-1" b="1069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Box 5">
            <a:extLst>
              <a:ext uri="{FF2B5EF4-FFF2-40B4-BE49-F238E27FC236}">
                <a16:creationId xmlns:a16="http://schemas.microsoft.com/office/drawing/2014/main" id="{A94B8259-15D6-441A-A317-B3DC2A65133A}"/>
              </a:ext>
            </a:extLst>
          </p:cNvPr>
          <p:cNvSpPr txBox="1"/>
          <p:nvPr/>
        </p:nvSpPr>
        <p:spPr>
          <a:xfrm>
            <a:off x="132736" y="191729"/>
            <a:ext cx="4336026" cy="400110"/>
          </a:xfrm>
          <a:prstGeom prst="rect">
            <a:avLst/>
          </a:prstGeom>
          <a:noFill/>
        </p:spPr>
        <p:txBody>
          <a:bodyPr wrap="square" rtlCol="0">
            <a:spAutoFit/>
          </a:bodyPr>
          <a:lstStyle/>
          <a:p>
            <a:r>
              <a:rPr lang="en-US" altLang="ko-KR" sz="2000" dirty="0">
                <a:solidFill>
                  <a:schemeClr val="bg1"/>
                </a:solidFill>
              </a:rPr>
              <a:t>Scaled Dot-product attention</a:t>
            </a:r>
            <a:endParaRPr lang="ko-KR" altLang="en-US" sz="2000" dirty="0">
              <a:solidFill>
                <a:schemeClr val="bg1"/>
              </a:solidFill>
            </a:endParaRPr>
          </a:p>
        </p:txBody>
      </p:sp>
    </p:spTree>
    <p:extLst>
      <p:ext uri="{BB962C8B-B14F-4D97-AF65-F5344CB8AC3E}">
        <p14:creationId xmlns:p14="http://schemas.microsoft.com/office/powerpoint/2010/main" val="767234556"/>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30241B"/>
      </a:dk2>
      <a:lt2>
        <a:srgbClr val="F0F2F3"/>
      </a:lt2>
      <a:accent1>
        <a:srgbClr val="C37D4D"/>
      </a:accent1>
      <a:accent2>
        <a:srgbClr val="B13B3C"/>
      </a:accent2>
      <a:accent3>
        <a:srgbClr val="C34D7F"/>
      </a:accent3>
      <a:accent4>
        <a:srgbClr val="B13B9F"/>
      </a:accent4>
      <a:accent5>
        <a:srgbClr val="A44DC3"/>
      </a:accent5>
      <a:accent6>
        <a:srgbClr val="643EB3"/>
      </a:accent6>
      <a:hlink>
        <a:srgbClr val="B33FBF"/>
      </a:hlink>
      <a:folHlink>
        <a:srgbClr val="7F7F7F"/>
      </a:folHlink>
    </a:clrScheme>
    <a:fontScheme name="Custom 56">
      <a:majorFont>
        <a:latin typeface="Microsoft GothicNeo"/>
        <a:ea typeface=""/>
        <a:cs typeface=""/>
      </a:majorFont>
      <a:minorFont>
        <a:latin typeface="Microsoft GothicNe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23</TotalTime>
  <Words>1326</Words>
  <Application>Microsoft Office PowerPoint</Application>
  <PresentationFormat>와이드스크린</PresentationFormat>
  <Paragraphs>216</Paragraphs>
  <Slides>63</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63</vt:i4>
      </vt:variant>
    </vt:vector>
  </HeadingPairs>
  <TitlesOfParts>
    <vt:vector size="77" baseType="lpstr">
      <vt:lpstr>Apple SD Gothic Neo</vt:lpstr>
      <vt:lpstr>AppleSDGothicNeo</vt:lpstr>
      <vt:lpstr>AvenirNext LT Pro Medium</vt:lpstr>
      <vt:lpstr>charter</vt:lpstr>
      <vt:lpstr>Microsoft GothicNeo</vt:lpstr>
      <vt:lpstr>MJXc-TeX-main-R</vt:lpstr>
      <vt:lpstr>MJXc-TeX-math-I</vt:lpstr>
      <vt:lpstr>Noto Sans</vt:lpstr>
      <vt:lpstr>Noto Serif KR</vt:lpstr>
      <vt:lpstr>PT Sans</vt:lpstr>
      <vt:lpstr>Ubuntu Condensed</vt:lpstr>
      <vt:lpstr>Arial</vt:lpstr>
      <vt:lpstr>Consolas</vt:lpstr>
      <vt:lpstr>BlockprintVTI</vt:lpstr>
      <vt:lpstr>RASA 챗봇</vt:lpstr>
      <vt:lpstr>transformer</vt:lpstr>
      <vt:lpstr>PowerPoint 프레젠테이션</vt:lpstr>
      <vt:lpstr>PowerPoint 프레젠테이션</vt:lpstr>
      <vt:lpstr>PowerPoint 프레젠테이션</vt:lpstr>
      <vt:lpstr>PowerPoint 프레젠테이션</vt:lpstr>
      <vt:lpstr>PowerPoint 프레젠테이션</vt:lpstr>
      <vt:lpstr>BERT</vt:lpstr>
      <vt:lpstr> Attention(Q,K,V) =CTV =Softmax(QKT√dk)V</vt:lpstr>
      <vt:lpstr>Multi-head Attention</vt:lpstr>
      <vt:lpstr>Self-Attention</vt:lpstr>
      <vt:lpstr>Self-Attention</vt:lpstr>
      <vt:lpstr>Self-Attention</vt:lpstr>
      <vt:lpstr>FeedForwardNN</vt:lpstr>
      <vt:lpstr>Transformer Encoder 부분</vt:lpstr>
      <vt:lpstr>Transformer Decoder 부분</vt:lpstr>
      <vt:lpstr>Transformer</vt:lpstr>
      <vt:lpstr>BERT pre-training</vt:lpstr>
      <vt:lpstr>Masked Language Model(MLM)</vt:lpstr>
      <vt:lpstr>Next Sentence Prediction (NSP)</vt:lpstr>
      <vt:lpstr>Embedding</vt:lpstr>
      <vt:lpstr>Kobert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RASA Actions</vt:lpstr>
      <vt:lpstr>Actions 응답 유형 4가지</vt:lpstr>
      <vt:lpstr>Utterance actions</vt:lpstr>
      <vt:lpstr>Retrieval actions</vt:lpstr>
      <vt:lpstr>PowerPoint 프레젠테이션</vt:lpstr>
      <vt:lpstr>PowerPoint 프레젠테이션</vt:lpstr>
      <vt:lpstr>Default actions</vt:lpstr>
      <vt:lpstr>PowerPoint 프레젠테이션</vt:lpstr>
      <vt:lpstr>Custom Actions</vt:lpstr>
      <vt:lpstr>PowerPoint 프레젠테이션</vt:lpstr>
      <vt:lpstr>Rasa nlu(db)</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RASA 챗봇</dc:title>
  <dc:creator>이 윤표</dc:creator>
  <cp:lastModifiedBy>이 윤표</cp:lastModifiedBy>
  <cp:revision>3</cp:revision>
  <dcterms:created xsi:type="dcterms:W3CDTF">2021-02-07T02:06:06Z</dcterms:created>
  <dcterms:modified xsi:type="dcterms:W3CDTF">2021-02-07T02:29:44Z</dcterms:modified>
</cp:coreProperties>
</file>